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9.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charts/chart5.xml" ContentType="application/vnd.openxmlformats-officedocument.drawingml.chart+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256" r:id="rId2"/>
    <p:sldId id="257" r:id="rId3"/>
    <p:sldId id="284" r:id="rId4"/>
    <p:sldId id="292" r:id="rId5"/>
    <p:sldId id="258" r:id="rId6"/>
    <p:sldId id="285" r:id="rId7"/>
    <p:sldId id="263" r:id="rId8"/>
    <p:sldId id="264" r:id="rId9"/>
    <p:sldId id="290" r:id="rId10"/>
    <p:sldId id="281" r:id="rId11"/>
    <p:sldId id="291" r:id="rId12"/>
    <p:sldId id="266" r:id="rId13"/>
    <p:sldId id="272" r:id="rId1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99"/>
    <a:srgbClr val="66CCFF"/>
    <a:srgbClr val="D7FBF4"/>
    <a:srgbClr val="AD23AD"/>
    <a:srgbClr val="EA96E0"/>
    <a:srgbClr val="EAD1F1"/>
    <a:srgbClr val="CC0000"/>
    <a:srgbClr val="FFCC66"/>
    <a:srgbClr val="FFFF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195" autoAdjust="0"/>
    <p:restoredTop sz="94624" autoAdjust="0"/>
  </p:normalViewPr>
  <p:slideViewPr>
    <p:cSldViewPr>
      <p:cViewPr>
        <p:scale>
          <a:sx n="70" d="100"/>
          <a:sy n="70" d="100"/>
        </p:scale>
        <p:origin x="-1704" y="-30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package" Target="../embeddings/_____Microsoft_Excel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_____Microsoft_Excel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themeOverride" Target="../theme/themeOverride3.xml"/><Relationship Id="rId4" Type="http://schemas.openxmlformats.org/officeDocument/2006/relationships/package" Target="../embeddings/_____Microsoft_Excel3.xlsx"/></Relationships>
</file>

<file path=ppt/charts/_rels/chart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themeOverride" Target="../theme/themeOverride4.xml"/><Relationship Id="rId4" Type="http://schemas.openxmlformats.org/officeDocument/2006/relationships/package" Target="../embeddings/_____Microsoft_Excel4.xlsx"/></Relationships>
</file>

<file path=ppt/charts/_rels/chart5.xml.rels><?xml version="1.0" encoding="UTF-8" standalone="yes"?>
<Relationships xmlns="http://schemas.openxmlformats.org/package/2006/relationships"><Relationship Id="rId2" Type="http://schemas.openxmlformats.org/officeDocument/2006/relationships/package" Target="../embeddings/_____Microsoft_Excel5.xlsx"/><Relationship Id="rId1" Type="http://schemas.openxmlformats.org/officeDocument/2006/relationships/image" Target="../media/image32.jpeg"/></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ru-RU" sz="900" dirty="0"/>
              <a:t>Структура доходов бюджета</a:t>
            </a:r>
          </a:p>
        </c:rich>
      </c:tx>
      <c:layout>
        <c:manualLayout>
          <c:xMode val="edge"/>
          <c:yMode val="edge"/>
          <c:x val="0.22516540559820858"/>
          <c:y val="3.9441259180315442E-2"/>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5.1054268823931909E-2"/>
          <c:y val="0.13137251958734714"/>
          <c:w val="0.57829393225314218"/>
          <c:h val="0.79631850524874137"/>
        </c:manualLayout>
      </c:layout>
      <c:pie3DChart>
        <c:varyColors val="1"/>
        <c:ser>
          <c:idx val="0"/>
          <c:order val="0"/>
          <c:tx>
            <c:strRef>
              <c:f>Лист1!$B$1</c:f>
              <c:strCache>
                <c:ptCount val="1"/>
                <c:pt idx="0">
                  <c:v>Структура доходов бюджета</c:v>
                </c:pt>
              </c:strCache>
            </c:strRef>
          </c:tx>
          <c:dLbls>
            <c:showLegendKey val="0"/>
            <c:showVal val="1"/>
            <c:showCatName val="0"/>
            <c:showSerName val="0"/>
            <c:showPercent val="0"/>
            <c:showBubbleSize val="0"/>
            <c:showLeaderLines val="0"/>
          </c:dLbls>
          <c:cat>
            <c:strRef>
              <c:f>Лист1!$A$2:$A$4</c:f>
              <c:strCache>
                <c:ptCount val="3"/>
                <c:pt idx="0">
                  <c:v>Налоговые</c:v>
                </c:pt>
                <c:pt idx="1">
                  <c:v>Неналоговые</c:v>
                </c:pt>
                <c:pt idx="2">
                  <c:v>Безвозмездные</c:v>
                </c:pt>
              </c:strCache>
            </c:strRef>
          </c:cat>
          <c:val>
            <c:numRef>
              <c:f>Лист1!$B$2:$B$4</c:f>
              <c:numCache>
                <c:formatCode>General</c:formatCode>
                <c:ptCount val="3"/>
                <c:pt idx="0">
                  <c:v>36.200000000000003</c:v>
                </c:pt>
                <c:pt idx="1">
                  <c:v>0.2</c:v>
                </c:pt>
                <c:pt idx="2">
                  <c:v>63.9</c:v>
                </c:pt>
              </c:numCache>
            </c:numRef>
          </c:val>
        </c:ser>
        <c:dLbls>
          <c:showLegendKey val="0"/>
          <c:showVal val="0"/>
          <c:showCatName val="0"/>
          <c:showSerName val="0"/>
          <c:showPercent val="0"/>
          <c:showBubbleSize val="0"/>
          <c:showLeaderLines val="0"/>
        </c:dLbls>
      </c:pie3DChart>
    </c:plotArea>
    <c:legend>
      <c:legendPos val="r"/>
      <c:layout/>
      <c:overlay val="0"/>
      <c:txPr>
        <a:bodyPr/>
        <a:lstStyle/>
        <a:p>
          <a:pPr>
            <a:defRPr sz="800"/>
          </a:pPr>
          <a:endParaRPr lang="ru-RU"/>
        </a:p>
      </c:txPr>
    </c:legend>
    <c:plotVisOnly val="1"/>
    <c:dispBlanksAs val="zero"/>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xPr>
        <a:bodyPr/>
        <a:lstStyle/>
        <a:p>
          <a:pPr>
            <a:defRPr sz="900"/>
          </a:pPr>
          <a:endParaRPr lang="ru-RU"/>
        </a:p>
      </c:txPr>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
          <c:y val="0"/>
          <c:w val="1"/>
          <c:h val="0.88148255849452917"/>
        </c:manualLayout>
      </c:layout>
      <c:pie3DChart>
        <c:varyColors val="1"/>
        <c:ser>
          <c:idx val="0"/>
          <c:order val="0"/>
          <c:tx>
            <c:strRef>
              <c:f>Лист1!$B$1</c:f>
              <c:strCache>
                <c:ptCount val="1"/>
                <c:pt idx="0">
                  <c:v>Структура налоговых доходов</c:v>
                </c:pt>
              </c:strCache>
            </c:strRef>
          </c:tx>
          <c:dPt>
            <c:idx val="0"/>
            <c:bubble3D val="0"/>
            <c:explosion val="8"/>
          </c:dPt>
          <c:dPt>
            <c:idx val="1"/>
            <c:bubble3D val="0"/>
            <c:explosion val="47"/>
          </c:dPt>
          <c:dPt>
            <c:idx val="2"/>
            <c:bubble3D val="0"/>
            <c:explosion val="36"/>
          </c:dPt>
          <c:dPt>
            <c:idx val="3"/>
            <c:bubble3D val="0"/>
            <c:explosion val="4"/>
          </c:dPt>
          <c:dLbls>
            <c:showLegendKey val="0"/>
            <c:showVal val="1"/>
            <c:showCatName val="0"/>
            <c:showSerName val="0"/>
            <c:showPercent val="0"/>
            <c:showBubbleSize val="0"/>
            <c:showLeaderLines val="0"/>
          </c:dLbls>
          <c:cat>
            <c:strRef>
              <c:f>Лист1!$A$2:$A$5</c:f>
              <c:strCache>
                <c:ptCount val="4"/>
                <c:pt idx="0">
                  <c:v>НДФЛ</c:v>
                </c:pt>
                <c:pt idx="1">
                  <c:v>Налог на имущество физических лиц</c:v>
                </c:pt>
                <c:pt idx="2">
                  <c:v>Земельный налог</c:v>
                </c:pt>
                <c:pt idx="3">
                  <c:v>Единый сельхоз. Налог</c:v>
                </c:pt>
              </c:strCache>
            </c:strRef>
          </c:cat>
          <c:val>
            <c:numRef>
              <c:f>Лист1!$B$2:$B$5</c:f>
              <c:numCache>
                <c:formatCode>General</c:formatCode>
                <c:ptCount val="4"/>
                <c:pt idx="0">
                  <c:v>4355.3999999999996</c:v>
                </c:pt>
                <c:pt idx="1">
                  <c:v>922</c:v>
                </c:pt>
                <c:pt idx="2">
                  <c:v>1410</c:v>
                </c:pt>
                <c:pt idx="3">
                  <c:v>276.89999999999998</c:v>
                </c:pt>
              </c:numCache>
            </c:numRef>
          </c:val>
        </c:ser>
        <c:dLbls>
          <c:showLegendKey val="0"/>
          <c:showVal val="0"/>
          <c:showCatName val="0"/>
          <c:showSerName val="0"/>
          <c:showPercent val="0"/>
          <c:showBubbleSize val="0"/>
          <c:showLeaderLines val="0"/>
        </c:dLbls>
      </c:pie3DChart>
    </c:plotArea>
    <c:legend>
      <c:legendPos val="b"/>
      <c:legendEntry>
        <c:idx val="3"/>
        <c:delete val="1"/>
      </c:legendEntry>
      <c:layout>
        <c:manualLayout>
          <c:xMode val="edge"/>
          <c:yMode val="edge"/>
          <c:x val="1.2484371173354309E-2"/>
          <c:y val="0.66799164712778536"/>
          <c:w val="0.9259212951624759"/>
          <c:h val="0.30292900058616645"/>
        </c:manualLayout>
      </c:layout>
      <c:overlay val="0"/>
      <c:txPr>
        <a:bodyPr/>
        <a:lstStyle/>
        <a:p>
          <a:pPr>
            <a:defRPr sz="800"/>
          </a:pPr>
          <a:endParaRPr lang="ru-RU"/>
        </a:p>
      </c:txPr>
    </c:legend>
    <c:plotVisOnly val="1"/>
    <c:dispBlanksAs val="zero"/>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10554185627497632"/>
          <c:y val="0.11233431373503833"/>
          <c:w val="0.88888888888888884"/>
          <c:h val="0.52716910386201676"/>
        </c:manualLayout>
      </c:layout>
      <c:pie3DChart>
        <c:varyColors val="1"/>
        <c:ser>
          <c:idx val="0"/>
          <c:order val="0"/>
          <c:tx>
            <c:strRef>
              <c:f>Лист1!$B$1</c:f>
              <c:strCache>
                <c:ptCount val="1"/>
                <c:pt idx="0">
                  <c:v>Структура неналоговых доходов</c:v>
                </c:pt>
              </c:strCache>
            </c:strRef>
          </c:tx>
          <c:spPr>
            <a:blipFill>
              <a:blip xmlns:r="http://schemas.openxmlformats.org/officeDocument/2006/relationships" r:embed="rId2"/>
              <a:tile tx="0" ty="0" sx="100000" sy="100000" flip="none" algn="tl"/>
            </a:blipFill>
          </c:spPr>
          <c:dPt>
            <c:idx val="0"/>
            <c:bubble3D val="0"/>
            <c:spPr>
              <a:blipFill>
                <a:blip xmlns:r="http://schemas.openxmlformats.org/officeDocument/2006/relationships" r:embed="rId3"/>
                <a:tile tx="0" ty="0" sx="100000" sy="100000" flip="none" algn="tl"/>
              </a:blipFill>
            </c:spPr>
          </c:dPt>
          <c:dLbls>
            <c:dLbl>
              <c:idx val="0"/>
              <c:layout>
                <c:manualLayout>
                  <c:x val="6.8742709244677763E-2"/>
                  <c:y val="-2.6013935758030262E-2"/>
                </c:manualLayout>
              </c:layout>
              <c:showLegendKey val="0"/>
              <c:showVal val="1"/>
              <c:showCatName val="0"/>
              <c:showSerName val="0"/>
              <c:showPercent val="0"/>
              <c:showBubbleSize val="0"/>
            </c:dLbl>
            <c:dLbl>
              <c:idx val="1"/>
              <c:layout>
                <c:manualLayout>
                  <c:x val="-0.24941550402607027"/>
                  <c:y val="2.6660617956029611E-2"/>
                </c:manualLayout>
              </c:layout>
              <c:showLegendKey val="0"/>
              <c:showVal val="1"/>
              <c:showCatName val="0"/>
              <c:showSerName val="0"/>
              <c:showPercent val="0"/>
              <c:showBubbleSize val="0"/>
            </c:dLbl>
            <c:dLbl>
              <c:idx val="2"/>
              <c:layout>
                <c:manualLayout>
                  <c:x val="-5.7229512977544465E-2"/>
                  <c:y val="-1.4419760029996242E-2"/>
                </c:manualLayout>
              </c:layout>
              <c:showLegendKey val="0"/>
              <c:showVal val="1"/>
              <c:showCatName val="0"/>
              <c:showSerName val="0"/>
              <c:showPercent val="0"/>
              <c:showBubbleSize val="0"/>
            </c:dLbl>
            <c:txPr>
              <a:bodyPr/>
              <a:lstStyle/>
              <a:p>
                <a:pPr>
                  <a:defRPr b="1"/>
                </a:pPr>
                <a:endParaRPr lang="ru-RU"/>
              </a:p>
            </c:txPr>
            <c:showLegendKey val="0"/>
            <c:showVal val="1"/>
            <c:showCatName val="0"/>
            <c:showSerName val="0"/>
            <c:showPercent val="0"/>
            <c:showBubbleSize val="0"/>
            <c:showLeaderLines val="1"/>
          </c:dLbls>
          <c:cat>
            <c:strRef>
              <c:f>Лист1!$A$2</c:f>
              <c:strCache>
                <c:ptCount val="1"/>
                <c:pt idx="0">
                  <c:v>Денежные взыскания (штрафы), установленные законами субъектов Российской Федерации за несоблюдение муниципальных правовых актов</c:v>
                </c:pt>
              </c:strCache>
            </c:strRef>
          </c:cat>
          <c:val>
            <c:numRef>
              <c:f>Лист1!$B$2</c:f>
              <c:numCache>
                <c:formatCode>General</c:formatCode>
                <c:ptCount val="1"/>
                <c:pt idx="0">
                  <c:v>29.2</c:v>
                </c:pt>
              </c:numCache>
            </c:numRef>
          </c:val>
        </c:ser>
        <c:dLbls>
          <c:showLegendKey val="0"/>
          <c:showVal val="0"/>
          <c:showCatName val="0"/>
          <c:showSerName val="0"/>
          <c:showPercent val="0"/>
          <c:showBubbleSize val="0"/>
          <c:showLeaderLines val="1"/>
        </c:dLbls>
      </c:pie3DChart>
    </c:plotArea>
    <c:plotVisOnly val="1"/>
    <c:dispBlanksAs val="zero"/>
    <c:showDLblsOverMax val="0"/>
  </c:chart>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6.2268981607195358E-2"/>
          <c:y val="0.1432631159730372"/>
          <c:w val="0.88494660600384634"/>
          <c:h val="0.62133148892720769"/>
        </c:manualLayout>
      </c:layout>
      <c:pie3DChart>
        <c:varyColors val="1"/>
        <c:ser>
          <c:idx val="0"/>
          <c:order val="0"/>
          <c:tx>
            <c:strRef>
              <c:f>Лист1!$B$1</c:f>
              <c:strCache>
                <c:ptCount val="1"/>
                <c:pt idx="0">
                  <c:v>Структура налоговых доходов</c:v>
                </c:pt>
              </c:strCache>
            </c:strRef>
          </c:tx>
          <c:dPt>
            <c:idx val="0"/>
            <c:bubble3D val="0"/>
            <c:spPr>
              <a:blipFill>
                <a:blip xmlns:r="http://schemas.openxmlformats.org/officeDocument/2006/relationships" r:embed="rId2"/>
                <a:tile tx="0" ty="0" sx="100000" sy="100000" flip="none" algn="tl"/>
              </a:blipFill>
            </c:spPr>
          </c:dPt>
          <c:dPt>
            <c:idx val="3"/>
            <c:bubble3D val="0"/>
            <c:spPr>
              <a:blipFill>
                <a:blip xmlns:r="http://schemas.openxmlformats.org/officeDocument/2006/relationships" r:embed="rId3"/>
                <a:tile tx="0" ty="0" sx="100000" sy="100000" flip="none" algn="tl"/>
              </a:blipFill>
            </c:spPr>
          </c:dPt>
          <c:dLbls>
            <c:dLbl>
              <c:idx val="0"/>
              <c:layout>
                <c:manualLayout>
                  <c:x val="-3.5526201616617473E-2"/>
                  <c:y val="2.8141994167798647E-2"/>
                </c:manualLayout>
              </c:layout>
              <c:showLegendKey val="0"/>
              <c:showVal val="1"/>
              <c:showCatName val="0"/>
              <c:showSerName val="0"/>
              <c:showPercent val="0"/>
              <c:showBubbleSize val="0"/>
            </c:dLbl>
            <c:dLbl>
              <c:idx val="3"/>
              <c:layout>
                <c:manualLayout>
                  <c:x val="0.12118623138587228"/>
                  <c:y val="-3.2331165188526606E-2"/>
                </c:manualLayout>
              </c:layout>
              <c:showLegendKey val="0"/>
              <c:showVal val="1"/>
              <c:showCatName val="0"/>
              <c:showSerName val="0"/>
              <c:showPercent val="0"/>
              <c:showBubbleSize val="0"/>
            </c:dLbl>
            <c:showLegendKey val="0"/>
            <c:showVal val="1"/>
            <c:showCatName val="0"/>
            <c:showSerName val="0"/>
            <c:showPercent val="0"/>
            <c:showBubbleSize val="0"/>
            <c:showLeaderLines val="1"/>
          </c:dLbls>
          <c:cat>
            <c:strRef>
              <c:f>Лист1!$A$2:$A$5</c:f>
              <c:strCache>
                <c:ptCount val="4"/>
                <c:pt idx="0">
                  <c:v>Дотации на выравнивание бюджетной обеспеченности
</c:v>
                </c:pt>
                <c:pt idx="1">
                  <c:v>Субвенции бюджетам субъектов Российской Федерации и муниципальных образований
</c:v>
                </c:pt>
                <c:pt idx="2">
                  <c:v>субсидии</c:v>
                </c:pt>
                <c:pt idx="3">
                  <c:v>Иные межбюджетные трансферты
</c:v>
                </c:pt>
              </c:strCache>
            </c:strRef>
          </c:cat>
          <c:val>
            <c:numRef>
              <c:f>Лист1!$B$2:$B$5</c:f>
              <c:numCache>
                <c:formatCode>General</c:formatCode>
                <c:ptCount val="4"/>
                <c:pt idx="0" formatCode="#,##0.00">
                  <c:v>10865.9</c:v>
                </c:pt>
                <c:pt idx="1">
                  <c:v>203.5</c:v>
                </c:pt>
                <c:pt idx="2">
                  <c:v>0.2</c:v>
                </c:pt>
                <c:pt idx="3">
                  <c:v>1141.2</c:v>
                </c:pt>
              </c:numCache>
            </c:numRef>
          </c:val>
        </c:ser>
        <c:dLbls>
          <c:showLegendKey val="0"/>
          <c:showVal val="0"/>
          <c:showCatName val="0"/>
          <c:showSerName val="0"/>
          <c:showPercent val="0"/>
          <c:showBubbleSize val="0"/>
          <c:showLeaderLines val="1"/>
        </c:dLbls>
      </c:pie3DChart>
    </c:plotArea>
    <c:plotVisOnly val="1"/>
    <c:dispBlanksAs val="zero"/>
    <c:showDLblsOverMax val="0"/>
  </c:chart>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tx>
            <c:strRef>
              <c:f>Лист1!$B$1</c:f>
              <c:strCache>
                <c:ptCount val="1"/>
                <c:pt idx="0">
                  <c:v>2020 год</c:v>
                </c:pt>
              </c:strCache>
            </c:strRef>
          </c:tx>
          <c:spPr>
            <a:blipFill>
              <a:blip xmlns:r="http://schemas.openxmlformats.org/officeDocument/2006/relationships" r:embed="rId1"/>
              <a:tile tx="0" ty="0" sx="100000" sy="100000" flip="none" algn="tl"/>
            </a:blipFill>
          </c:spPr>
          <c:invertIfNegative val="0"/>
          <c:dLbls>
            <c:showLegendKey val="0"/>
            <c:showVal val="1"/>
            <c:showCatName val="0"/>
            <c:showSerName val="0"/>
            <c:showPercent val="0"/>
            <c:showBubbleSize val="0"/>
            <c:showLeaderLines val="0"/>
          </c:dLbls>
          <c:cat>
            <c:strRef>
              <c:f>Лист1!$A$2:$A$10</c:f>
              <c:strCache>
                <c:ptCount val="9"/>
                <c:pt idx="0">
                  <c:v>Развитие спорта</c:v>
                </c:pt>
                <c:pt idx="1">
                  <c:v>Национальная безопасность и правоохранительная деятельность</c:v>
                </c:pt>
                <c:pt idx="2">
                  <c:v>Образование</c:v>
                </c:pt>
                <c:pt idx="3">
                  <c:v>Социальная политика</c:v>
                </c:pt>
                <c:pt idx="4">
                  <c:v>национальная оборона</c:v>
                </c:pt>
                <c:pt idx="5">
                  <c:v>Национальная экономика</c:v>
                </c:pt>
                <c:pt idx="6">
                  <c:v>Культура, кинематография</c:v>
                </c:pt>
                <c:pt idx="7">
                  <c:v>Общегосударственные вопросы</c:v>
                </c:pt>
                <c:pt idx="8">
                  <c:v>Жилищно-коммунальное хозяйство</c:v>
                </c:pt>
              </c:strCache>
            </c:strRef>
          </c:cat>
          <c:val>
            <c:numRef>
              <c:f>Лист1!$B$2:$B$10</c:f>
              <c:numCache>
                <c:formatCode>General</c:formatCode>
                <c:ptCount val="9"/>
                <c:pt idx="0">
                  <c:v>9</c:v>
                </c:pt>
                <c:pt idx="1">
                  <c:v>26.3</c:v>
                </c:pt>
                <c:pt idx="2">
                  <c:v>28</c:v>
                </c:pt>
                <c:pt idx="3">
                  <c:v>136.5</c:v>
                </c:pt>
                <c:pt idx="4">
                  <c:v>203.5</c:v>
                </c:pt>
                <c:pt idx="5" formatCode="#,##0.0">
                  <c:v>1125.5</c:v>
                </c:pt>
                <c:pt idx="6" formatCode="#,##0.0">
                  <c:v>1789.6</c:v>
                </c:pt>
                <c:pt idx="7" formatCode="#,##0.0">
                  <c:v>7413</c:v>
                </c:pt>
                <c:pt idx="8" formatCode="#,##0.0">
                  <c:v>8472.9</c:v>
                </c:pt>
              </c:numCache>
            </c:numRef>
          </c:val>
        </c:ser>
        <c:dLbls>
          <c:showLegendKey val="0"/>
          <c:showVal val="0"/>
          <c:showCatName val="0"/>
          <c:showSerName val="0"/>
          <c:showPercent val="0"/>
          <c:showBubbleSize val="0"/>
        </c:dLbls>
        <c:gapWidth val="150"/>
        <c:shape val="cylinder"/>
        <c:axId val="30251264"/>
        <c:axId val="103550976"/>
        <c:axId val="0"/>
      </c:bar3DChart>
      <c:catAx>
        <c:axId val="30251264"/>
        <c:scaling>
          <c:orientation val="minMax"/>
        </c:scaling>
        <c:delete val="0"/>
        <c:axPos val="l"/>
        <c:majorTickMark val="out"/>
        <c:minorTickMark val="none"/>
        <c:tickLblPos val="nextTo"/>
        <c:crossAx val="103550976"/>
        <c:crosses val="autoZero"/>
        <c:auto val="1"/>
        <c:lblAlgn val="ctr"/>
        <c:lblOffset val="100"/>
        <c:noMultiLvlLbl val="0"/>
      </c:catAx>
      <c:valAx>
        <c:axId val="103550976"/>
        <c:scaling>
          <c:orientation val="minMax"/>
        </c:scaling>
        <c:delete val="0"/>
        <c:axPos val="b"/>
        <c:majorGridlines/>
        <c:numFmt formatCode="General" sourceLinked="1"/>
        <c:majorTickMark val="out"/>
        <c:minorTickMark val="none"/>
        <c:tickLblPos val="nextTo"/>
        <c:crossAx val="30251264"/>
        <c:crosses val="autoZero"/>
        <c:crossBetween val="between"/>
      </c:valAx>
    </c:plotArea>
    <c:legend>
      <c:legendPos val="r"/>
      <c:layout/>
      <c:overlay val="0"/>
    </c:legend>
    <c:plotVisOnly val="1"/>
    <c:dispBlanksAs val="gap"/>
    <c:showDLblsOverMax val="0"/>
  </c:chart>
  <c:txPr>
    <a:bodyPr/>
    <a:lstStyle/>
    <a:p>
      <a:pPr>
        <a:defRPr sz="1800"/>
      </a:pPr>
      <a:endParaRPr lang="ru-RU"/>
    </a:p>
  </c:txPr>
  <c:externalData r:id="rId2">
    <c:autoUpdate val="0"/>
  </c:externalData>
</c:chartSpace>
</file>

<file path=ppt/diagrams/_rels/data2.xml.rels><?xml version="1.0" encoding="UTF-8" standalone="yes"?>
<Relationships xmlns="http://schemas.openxmlformats.org/package/2006/relationships"><Relationship Id="rId1" Type="http://schemas.openxmlformats.org/officeDocument/2006/relationships/image" Target="../media/image30.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30.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302C1D-471D-4984-AC1C-386959096126}" type="doc">
      <dgm:prSet loTypeId="urn:microsoft.com/office/officeart/2005/8/layout/default#1" loCatId="list" qsTypeId="urn:microsoft.com/office/officeart/2005/8/quickstyle/simple1" qsCatId="simple" csTypeId="urn:microsoft.com/office/officeart/2005/8/colors/colorful5" csCatId="colorful" phldr="1"/>
      <dgm:spPr/>
      <dgm:t>
        <a:bodyPr/>
        <a:lstStyle/>
        <a:p>
          <a:endParaRPr lang="ru-RU"/>
        </a:p>
      </dgm:t>
    </dgm:pt>
    <dgm:pt modelId="{072766C4-D6B0-45A8-AA12-167A8B31B9B8}">
      <dgm:prSet>
        <dgm:style>
          <a:lnRef idx="1">
            <a:schemeClr val="accent5"/>
          </a:lnRef>
          <a:fillRef idx="2">
            <a:schemeClr val="accent5"/>
          </a:fillRef>
          <a:effectRef idx="1">
            <a:schemeClr val="accent5"/>
          </a:effectRef>
          <a:fontRef idx="minor">
            <a:schemeClr val="dk1"/>
          </a:fontRef>
        </dgm:style>
      </dgm:prSet>
      <dgm:spPr/>
      <dgm:t>
        <a:bodyPr/>
        <a:lstStyle/>
        <a:p>
          <a:r>
            <a:rPr lang="ru-RU" dirty="0" smtClean="0">
              <a:solidFill>
                <a:schemeClr val="tx1">
                  <a:lumMod val="95000"/>
                  <a:lumOff val="5000"/>
                </a:schemeClr>
              </a:solidFill>
              <a:latin typeface="Times New Roman" pitchFamily="18" charset="0"/>
              <a:cs typeface="Times New Roman" pitchFamily="18" charset="0"/>
            </a:rPr>
            <a:t>Прогноз социально-экономического развития </a:t>
          </a:r>
          <a:r>
            <a:rPr lang="ru-RU" dirty="0" smtClean="0">
              <a:solidFill>
                <a:schemeClr val="tx1">
                  <a:lumMod val="95000"/>
                  <a:lumOff val="5000"/>
                </a:schemeClr>
              </a:solidFill>
              <a:latin typeface="Times New Roman" pitchFamily="18" charset="0"/>
              <a:cs typeface="Times New Roman" pitchFamily="18" charset="0"/>
            </a:rPr>
            <a:t>Дубовского сельского поселения </a:t>
          </a:r>
          <a:r>
            <a:rPr lang="ru-RU" dirty="0" smtClean="0">
              <a:solidFill>
                <a:schemeClr val="tx1">
                  <a:lumMod val="95000"/>
                  <a:lumOff val="5000"/>
                </a:schemeClr>
              </a:solidFill>
              <a:latin typeface="Times New Roman" pitchFamily="18" charset="0"/>
              <a:cs typeface="Times New Roman" pitchFamily="18" charset="0"/>
            </a:rPr>
            <a:t>на 2020-2022 годы</a:t>
          </a:r>
        </a:p>
      </dgm:t>
    </dgm:pt>
    <dgm:pt modelId="{C54F216C-2076-4AF2-89F1-CD9191FA3785}" type="parTrans" cxnId="{C86F3B14-5772-47F3-A8A3-D47B04A576E0}">
      <dgm:prSet/>
      <dgm:spPr/>
      <dgm:t>
        <a:bodyPr/>
        <a:lstStyle/>
        <a:p>
          <a:endParaRPr lang="ru-RU"/>
        </a:p>
      </dgm:t>
    </dgm:pt>
    <dgm:pt modelId="{05C63D3B-89C3-406A-8899-BC3BB7756FE9}" type="sibTrans" cxnId="{C86F3B14-5772-47F3-A8A3-D47B04A576E0}">
      <dgm:prSet/>
      <dgm:spPr/>
      <dgm:t>
        <a:bodyPr/>
        <a:lstStyle/>
        <a:p>
          <a:endParaRPr lang="ru-RU"/>
        </a:p>
      </dgm:t>
    </dgm:pt>
    <dgm:pt modelId="{C9EA666E-2D7C-4663-848D-8F552294B1AD}">
      <dgm:prSet custT="1">
        <dgm:style>
          <a:lnRef idx="1">
            <a:schemeClr val="accent2"/>
          </a:lnRef>
          <a:fillRef idx="2">
            <a:schemeClr val="accent2"/>
          </a:fillRef>
          <a:effectRef idx="1">
            <a:schemeClr val="accent2"/>
          </a:effectRef>
          <a:fontRef idx="minor">
            <a:schemeClr val="dk1"/>
          </a:fontRef>
        </dgm:style>
      </dgm:prSet>
      <dgm:spPr/>
      <dgm:t>
        <a:bodyPr/>
        <a:lstStyle/>
        <a:p>
          <a:r>
            <a:rPr lang="ru-RU" sz="1600" dirty="0" smtClean="0">
              <a:solidFill>
                <a:srgbClr val="C00000"/>
              </a:solidFill>
              <a:latin typeface="Times New Roman" pitchFamily="18" charset="0"/>
              <a:cs typeface="Times New Roman" pitchFamily="18" charset="0"/>
            </a:rPr>
            <a:t>Основа формирования бюджета </a:t>
          </a:r>
          <a:r>
            <a:rPr lang="ru-RU" sz="1600" dirty="0" smtClean="0">
              <a:solidFill>
                <a:srgbClr val="C00000"/>
              </a:solidFill>
              <a:latin typeface="Times New Roman" pitchFamily="18" charset="0"/>
              <a:cs typeface="Times New Roman" pitchFamily="18" charset="0"/>
            </a:rPr>
            <a:t>Дубовского сельского </a:t>
          </a:r>
          <a:r>
            <a:rPr lang="ru-RU" sz="1600" dirty="0" smtClean="0">
              <a:solidFill>
                <a:srgbClr val="C00000"/>
              </a:solidFill>
              <a:latin typeface="Times New Roman" pitchFamily="18" charset="0"/>
              <a:cs typeface="Times New Roman" pitchFamily="18" charset="0"/>
            </a:rPr>
            <a:t>поселения на 2020 год и на плановый период 2021 и 2022 годов</a:t>
          </a:r>
          <a:endParaRPr lang="ru-RU" sz="1600" dirty="0">
            <a:solidFill>
              <a:srgbClr val="C00000"/>
            </a:solidFill>
            <a:latin typeface="Times New Roman" pitchFamily="18" charset="0"/>
            <a:cs typeface="Times New Roman" pitchFamily="18" charset="0"/>
          </a:endParaRPr>
        </a:p>
      </dgm:t>
    </dgm:pt>
    <dgm:pt modelId="{227E8E4F-CF97-44A5-A5FA-9879223453B3}" type="parTrans" cxnId="{B0A277E2-323C-4A69-B70E-16DDB4F635BB}">
      <dgm:prSet/>
      <dgm:spPr/>
      <dgm:t>
        <a:bodyPr/>
        <a:lstStyle/>
        <a:p>
          <a:endParaRPr lang="ru-RU"/>
        </a:p>
      </dgm:t>
    </dgm:pt>
    <dgm:pt modelId="{9DA2AC34-981A-49C0-873B-01A2C3713962}" type="sibTrans" cxnId="{B0A277E2-323C-4A69-B70E-16DDB4F635BB}">
      <dgm:prSet/>
      <dgm:spPr/>
      <dgm:t>
        <a:bodyPr/>
        <a:lstStyle/>
        <a:p>
          <a:endParaRPr lang="ru-RU"/>
        </a:p>
      </dgm:t>
    </dgm:pt>
    <dgm:pt modelId="{98B75CC1-0CAF-43D0-A5B8-320BF21132B7}">
      <dgm:prSet>
        <dgm:style>
          <a:lnRef idx="3">
            <a:schemeClr val="lt1"/>
          </a:lnRef>
          <a:fillRef idx="1">
            <a:schemeClr val="accent4"/>
          </a:fillRef>
          <a:effectRef idx="1">
            <a:schemeClr val="accent4"/>
          </a:effectRef>
          <a:fontRef idx="minor">
            <a:schemeClr val="lt1"/>
          </a:fontRef>
        </dgm:style>
      </dgm:prSet>
      <dgm:spPr/>
      <dgm:t>
        <a:bodyPr/>
        <a:lstStyle/>
        <a:p>
          <a:r>
            <a:rPr lang="ru-RU" dirty="0" smtClean="0">
              <a:solidFill>
                <a:schemeClr val="tx1"/>
              </a:solidFill>
            </a:rPr>
            <a:t>Муниципальные программы  </a:t>
          </a:r>
          <a:r>
            <a:rPr lang="ru-RU" dirty="0" smtClean="0">
              <a:solidFill>
                <a:schemeClr val="tx1"/>
              </a:solidFill>
            </a:rPr>
            <a:t>Дубовского сельского поселения</a:t>
          </a:r>
          <a:endParaRPr lang="ru-RU" dirty="0">
            <a:solidFill>
              <a:schemeClr val="tx1"/>
            </a:solidFill>
          </a:endParaRPr>
        </a:p>
      </dgm:t>
    </dgm:pt>
    <dgm:pt modelId="{CFF6242E-338F-4A60-B329-6922436A9F6D}" type="parTrans" cxnId="{8FF939D1-09C0-43BD-A153-9F958EC49730}">
      <dgm:prSet/>
      <dgm:spPr/>
      <dgm:t>
        <a:bodyPr/>
        <a:lstStyle/>
        <a:p>
          <a:endParaRPr lang="ru-RU"/>
        </a:p>
      </dgm:t>
    </dgm:pt>
    <dgm:pt modelId="{41F43E39-8BB0-4822-9905-F04D3E6405E4}" type="sibTrans" cxnId="{8FF939D1-09C0-43BD-A153-9F958EC49730}">
      <dgm:prSet/>
      <dgm:spPr/>
      <dgm:t>
        <a:bodyPr/>
        <a:lstStyle/>
        <a:p>
          <a:endParaRPr lang="ru-RU"/>
        </a:p>
      </dgm:t>
    </dgm:pt>
    <dgm:pt modelId="{47618143-2FAE-46C8-87A0-27D57FA3B1CC}">
      <dgm:prSet>
        <dgm:style>
          <a:lnRef idx="1">
            <a:schemeClr val="accent2"/>
          </a:lnRef>
          <a:fillRef idx="2">
            <a:schemeClr val="accent2"/>
          </a:fillRef>
          <a:effectRef idx="1">
            <a:schemeClr val="accent2"/>
          </a:effectRef>
          <a:fontRef idx="minor">
            <a:schemeClr val="dk1"/>
          </a:fontRef>
        </dgm:style>
      </dgm:prSet>
      <dgm:spPr/>
      <dgm:t>
        <a:bodyPr/>
        <a:lstStyle/>
        <a:p>
          <a:r>
            <a:rPr lang="ru-RU" dirty="0" smtClean="0">
              <a:solidFill>
                <a:schemeClr val="tx1"/>
              </a:solidFill>
              <a:latin typeface="Times New Roman" pitchFamily="18" charset="0"/>
              <a:cs typeface="Times New Roman" pitchFamily="18" charset="0"/>
            </a:rPr>
            <a:t>Основные направления бюджетной и налоговой политики </a:t>
          </a:r>
          <a:r>
            <a:rPr lang="ru-RU" dirty="0" smtClean="0">
              <a:solidFill>
                <a:schemeClr val="tx1"/>
              </a:solidFill>
              <a:latin typeface="Times New Roman" pitchFamily="18" charset="0"/>
              <a:cs typeface="Times New Roman" pitchFamily="18" charset="0"/>
            </a:rPr>
            <a:t>Дубовского сельского поселения </a:t>
          </a:r>
          <a:r>
            <a:rPr lang="ru-RU" dirty="0" smtClean="0">
              <a:solidFill>
                <a:schemeClr val="tx1"/>
              </a:solidFill>
              <a:latin typeface="Times New Roman" pitchFamily="18" charset="0"/>
              <a:cs typeface="Times New Roman" pitchFamily="18" charset="0"/>
            </a:rPr>
            <a:t>на 2020-2022 годы (Постановление от </a:t>
          </a:r>
          <a:r>
            <a:rPr lang="ru-RU" dirty="0" smtClean="0">
              <a:solidFill>
                <a:schemeClr val="tx1"/>
              </a:solidFill>
              <a:latin typeface="Times New Roman" pitchFamily="18" charset="0"/>
              <a:cs typeface="Times New Roman" pitchFamily="18" charset="0"/>
            </a:rPr>
            <a:t>01.11.2019 </a:t>
          </a:r>
          <a:r>
            <a:rPr lang="ru-RU"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163</a:t>
          </a:r>
          <a:endParaRPr lang="ru-RU" dirty="0">
            <a:solidFill>
              <a:schemeClr val="tx1"/>
            </a:solidFill>
            <a:latin typeface="Times New Roman" pitchFamily="18" charset="0"/>
            <a:cs typeface="Times New Roman" pitchFamily="18" charset="0"/>
          </a:endParaRPr>
        </a:p>
      </dgm:t>
    </dgm:pt>
    <dgm:pt modelId="{122D5FE1-D416-4D98-9710-736BA4444A47}" type="parTrans" cxnId="{59D4229D-2B52-4228-AC97-6982D5D0AA3E}">
      <dgm:prSet/>
      <dgm:spPr/>
      <dgm:t>
        <a:bodyPr/>
        <a:lstStyle/>
        <a:p>
          <a:endParaRPr lang="ru-RU"/>
        </a:p>
      </dgm:t>
    </dgm:pt>
    <dgm:pt modelId="{2C489CEA-FAA2-4348-B5BD-37AE6A08F5E9}" type="sibTrans" cxnId="{59D4229D-2B52-4228-AC97-6982D5D0AA3E}">
      <dgm:prSet/>
      <dgm:spPr/>
      <dgm:t>
        <a:bodyPr/>
        <a:lstStyle/>
        <a:p>
          <a:endParaRPr lang="ru-RU"/>
        </a:p>
      </dgm:t>
    </dgm:pt>
    <dgm:pt modelId="{9C2633D2-9394-4B6B-9481-26057C599F0C}">
      <dgm:prSet>
        <dgm:style>
          <a:lnRef idx="1">
            <a:schemeClr val="accent6"/>
          </a:lnRef>
          <a:fillRef idx="2">
            <a:schemeClr val="accent6"/>
          </a:fillRef>
          <a:effectRef idx="1">
            <a:schemeClr val="accent6"/>
          </a:effectRef>
          <a:fontRef idx="minor">
            <a:schemeClr val="dk1"/>
          </a:fontRef>
        </dgm:style>
      </dgm:prSet>
      <dgm:spPr/>
      <dgm:t>
        <a:bodyPr/>
        <a:lstStyle/>
        <a:p>
          <a:pPr>
            <a:spcAft>
              <a:spcPts val="0"/>
            </a:spcAft>
          </a:pPr>
          <a:r>
            <a:rPr lang="ru-RU" dirty="0" smtClean="0">
              <a:solidFill>
                <a:schemeClr val="tx1">
                  <a:lumMod val="95000"/>
                  <a:lumOff val="5000"/>
                </a:schemeClr>
              </a:solidFill>
              <a:latin typeface="Times New Roman" pitchFamily="18" charset="0"/>
              <a:cs typeface="Times New Roman" pitchFamily="18" charset="0"/>
            </a:rPr>
            <a:t>«</a:t>
          </a:r>
          <a:r>
            <a:rPr lang="ru-RU" b="0" dirty="0" smtClean="0"/>
            <a:t>О бюджетном процессе в Дубовском </a:t>
          </a:r>
          <a:endParaRPr lang="ru-RU" b="1" dirty="0" smtClean="0"/>
        </a:p>
        <a:p>
          <a:pPr>
            <a:spcAft>
              <a:spcPts val="0"/>
            </a:spcAft>
          </a:pPr>
          <a:r>
            <a:rPr lang="ru-RU" b="0" dirty="0" smtClean="0"/>
            <a:t>сельском поселении</a:t>
          </a:r>
          <a:r>
            <a:rPr lang="ru-RU" dirty="0" smtClean="0">
              <a:solidFill>
                <a:schemeClr val="tx1">
                  <a:lumMod val="95000"/>
                  <a:lumOff val="5000"/>
                </a:schemeClr>
              </a:solidFill>
              <a:latin typeface="Times New Roman" pitchFamily="18" charset="0"/>
              <a:cs typeface="Times New Roman" pitchFamily="18" charset="0"/>
            </a:rPr>
            <a:t>»</a:t>
          </a:r>
          <a:endParaRPr lang="ru-RU" dirty="0">
            <a:solidFill>
              <a:schemeClr val="tx1">
                <a:lumMod val="95000"/>
                <a:lumOff val="5000"/>
              </a:schemeClr>
            </a:solidFill>
            <a:latin typeface="Times New Roman" pitchFamily="18" charset="0"/>
            <a:cs typeface="Times New Roman" pitchFamily="18" charset="0"/>
          </a:endParaRPr>
        </a:p>
      </dgm:t>
    </dgm:pt>
    <dgm:pt modelId="{6C6B0B1A-D81C-4AC3-A411-6F83B1E259EF}" type="parTrans" cxnId="{E236DE8C-C4BC-4EB4-9BB2-84FB0FACA75D}">
      <dgm:prSet/>
      <dgm:spPr/>
      <dgm:t>
        <a:bodyPr/>
        <a:lstStyle/>
        <a:p>
          <a:endParaRPr lang="ru-RU"/>
        </a:p>
      </dgm:t>
    </dgm:pt>
    <dgm:pt modelId="{57797AD6-CE77-42B9-B658-82B1FA55B4D5}" type="sibTrans" cxnId="{E236DE8C-C4BC-4EB4-9BB2-84FB0FACA75D}">
      <dgm:prSet/>
      <dgm:spPr/>
      <dgm:t>
        <a:bodyPr/>
        <a:lstStyle/>
        <a:p>
          <a:endParaRPr lang="ru-RU"/>
        </a:p>
      </dgm:t>
    </dgm:pt>
    <dgm:pt modelId="{C3C154CE-4686-486C-AC9D-C172F9DE1064}" type="pres">
      <dgm:prSet presAssocID="{5F302C1D-471D-4984-AC1C-386959096126}" presName="diagram" presStyleCnt="0">
        <dgm:presLayoutVars>
          <dgm:dir/>
          <dgm:resizeHandles val="exact"/>
        </dgm:presLayoutVars>
      </dgm:prSet>
      <dgm:spPr/>
      <dgm:t>
        <a:bodyPr/>
        <a:lstStyle/>
        <a:p>
          <a:endParaRPr lang="ru-RU"/>
        </a:p>
      </dgm:t>
    </dgm:pt>
    <dgm:pt modelId="{55AAE102-8ED4-4850-8569-B7C359083262}" type="pres">
      <dgm:prSet presAssocID="{9C2633D2-9394-4B6B-9481-26057C599F0C}" presName="node" presStyleLbl="node1" presStyleIdx="0" presStyleCnt="5" custLinFactNeighborX="2759" custLinFactNeighborY="-39814">
        <dgm:presLayoutVars>
          <dgm:bulletEnabled val="1"/>
        </dgm:presLayoutVars>
      </dgm:prSet>
      <dgm:spPr/>
      <dgm:t>
        <a:bodyPr/>
        <a:lstStyle/>
        <a:p>
          <a:endParaRPr lang="ru-RU"/>
        </a:p>
      </dgm:t>
    </dgm:pt>
    <dgm:pt modelId="{C7307781-3C1E-4561-AED0-DC9D97A69E5E}" type="pres">
      <dgm:prSet presAssocID="{57797AD6-CE77-42B9-B658-82B1FA55B4D5}" presName="sibTrans" presStyleCnt="0"/>
      <dgm:spPr/>
    </dgm:pt>
    <dgm:pt modelId="{708B2EB3-74B2-47E0-9BCA-19B608F7E16E}" type="pres">
      <dgm:prSet presAssocID="{47618143-2FAE-46C8-87A0-27D57FA3B1CC}" presName="node" presStyleLbl="node1" presStyleIdx="1" presStyleCnt="5" custLinFactX="5172" custLinFactNeighborX="100000" custLinFactNeighborY="-39814">
        <dgm:presLayoutVars>
          <dgm:bulletEnabled val="1"/>
        </dgm:presLayoutVars>
      </dgm:prSet>
      <dgm:spPr/>
      <dgm:t>
        <a:bodyPr/>
        <a:lstStyle/>
        <a:p>
          <a:endParaRPr lang="ru-RU"/>
        </a:p>
      </dgm:t>
    </dgm:pt>
    <dgm:pt modelId="{8ADDC6CF-99C8-49A6-9527-2C22153F7ECD}" type="pres">
      <dgm:prSet presAssocID="{2C489CEA-FAA2-4348-B5BD-37AE6A08F5E9}" presName="sibTrans" presStyleCnt="0"/>
      <dgm:spPr/>
    </dgm:pt>
    <dgm:pt modelId="{6D445966-3F30-454D-82BE-0395345C2F90}" type="pres">
      <dgm:prSet presAssocID="{98B75CC1-0CAF-43D0-A5B8-320BF21132B7}" presName="node" presStyleLbl="node1" presStyleIdx="2" presStyleCnt="5" custLinFactY="53289" custLinFactNeighborX="-2069" custLinFactNeighborY="100000">
        <dgm:presLayoutVars>
          <dgm:bulletEnabled val="1"/>
        </dgm:presLayoutVars>
      </dgm:prSet>
      <dgm:spPr/>
      <dgm:t>
        <a:bodyPr/>
        <a:lstStyle/>
        <a:p>
          <a:endParaRPr lang="ru-RU"/>
        </a:p>
      </dgm:t>
    </dgm:pt>
    <dgm:pt modelId="{E3C2F434-29E6-4F7E-AEE9-071BF0DA6D49}" type="pres">
      <dgm:prSet presAssocID="{41F43E39-8BB0-4822-9905-F04D3E6405E4}" presName="sibTrans" presStyleCnt="0"/>
      <dgm:spPr/>
    </dgm:pt>
    <dgm:pt modelId="{88FEBF96-E976-46D4-81AB-E77C42CEC9DE}" type="pres">
      <dgm:prSet presAssocID="{072766C4-D6B0-45A8-AA12-167A8B31B9B8}" presName="node" presStyleLbl="node1" presStyleIdx="3" presStyleCnt="5" custLinFactNeighborX="-49483" custLinFactNeighborY="36622">
        <dgm:presLayoutVars>
          <dgm:bulletEnabled val="1"/>
        </dgm:presLayoutVars>
      </dgm:prSet>
      <dgm:spPr/>
      <dgm:t>
        <a:bodyPr/>
        <a:lstStyle/>
        <a:p>
          <a:endParaRPr lang="ru-RU"/>
        </a:p>
      </dgm:t>
    </dgm:pt>
    <dgm:pt modelId="{0394682A-61DE-4EB5-A55C-CD991BAC6C16}" type="pres">
      <dgm:prSet presAssocID="{05C63D3B-89C3-406A-8899-BC3BB7756FE9}" presName="sibTrans" presStyleCnt="0"/>
      <dgm:spPr/>
    </dgm:pt>
    <dgm:pt modelId="{EB02618D-F0D0-4A02-A37B-87B2006ABF18}" type="pres">
      <dgm:prSet presAssocID="{C9EA666E-2D7C-4663-848D-8F552294B1AD}" presName="node" presStyleLbl="node1" presStyleIdx="4" presStyleCnt="5" custLinFactNeighborX="-57414" custLinFactNeighborY="-64527">
        <dgm:presLayoutVars>
          <dgm:bulletEnabled val="1"/>
        </dgm:presLayoutVars>
      </dgm:prSet>
      <dgm:spPr/>
      <dgm:t>
        <a:bodyPr/>
        <a:lstStyle/>
        <a:p>
          <a:endParaRPr lang="ru-RU"/>
        </a:p>
      </dgm:t>
    </dgm:pt>
  </dgm:ptLst>
  <dgm:cxnLst>
    <dgm:cxn modelId="{B0A277E2-323C-4A69-B70E-16DDB4F635BB}" srcId="{5F302C1D-471D-4984-AC1C-386959096126}" destId="{C9EA666E-2D7C-4663-848D-8F552294B1AD}" srcOrd="4" destOrd="0" parTransId="{227E8E4F-CF97-44A5-A5FA-9879223453B3}" sibTransId="{9DA2AC34-981A-49C0-873B-01A2C3713962}"/>
    <dgm:cxn modelId="{40AFFB3B-6335-491D-B5C7-3A5EE1007728}" type="presOf" srcId="{C9EA666E-2D7C-4663-848D-8F552294B1AD}" destId="{EB02618D-F0D0-4A02-A37B-87B2006ABF18}" srcOrd="0" destOrd="0" presId="urn:microsoft.com/office/officeart/2005/8/layout/default#1"/>
    <dgm:cxn modelId="{59D4229D-2B52-4228-AC97-6982D5D0AA3E}" srcId="{5F302C1D-471D-4984-AC1C-386959096126}" destId="{47618143-2FAE-46C8-87A0-27D57FA3B1CC}" srcOrd="1" destOrd="0" parTransId="{122D5FE1-D416-4D98-9710-736BA4444A47}" sibTransId="{2C489CEA-FAA2-4348-B5BD-37AE6A08F5E9}"/>
    <dgm:cxn modelId="{3F46F7AD-E554-4600-893D-9050A1B6A95A}" type="presOf" srcId="{072766C4-D6B0-45A8-AA12-167A8B31B9B8}" destId="{88FEBF96-E976-46D4-81AB-E77C42CEC9DE}" srcOrd="0" destOrd="0" presId="urn:microsoft.com/office/officeart/2005/8/layout/default#1"/>
    <dgm:cxn modelId="{27582BE8-D88F-488A-8C87-2CAD83EC944B}" type="presOf" srcId="{5F302C1D-471D-4984-AC1C-386959096126}" destId="{C3C154CE-4686-486C-AC9D-C172F9DE1064}" srcOrd="0" destOrd="0" presId="urn:microsoft.com/office/officeart/2005/8/layout/default#1"/>
    <dgm:cxn modelId="{53F62E0E-AC6A-4B2E-BA08-A740DA80A91C}" type="presOf" srcId="{47618143-2FAE-46C8-87A0-27D57FA3B1CC}" destId="{708B2EB3-74B2-47E0-9BCA-19B608F7E16E}" srcOrd="0" destOrd="0" presId="urn:microsoft.com/office/officeart/2005/8/layout/default#1"/>
    <dgm:cxn modelId="{41618A34-5759-43D2-91AC-8251846FAB03}" type="presOf" srcId="{98B75CC1-0CAF-43D0-A5B8-320BF21132B7}" destId="{6D445966-3F30-454D-82BE-0395345C2F90}" srcOrd="0" destOrd="0" presId="urn:microsoft.com/office/officeart/2005/8/layout/default#1"/>
    <dgm:cxn modelId="{EA2FF38A-8D92-4D74-9CFE-8463750B6EF9}" type="presOf" srcId="{9C2633D2-9394-4B6B-9481-26057C599F0C}" destId="{55AAE102-8ED4-4850-8569-B7C359083262}" srcOrd="0" destOrd="0" presId="urn:microsoft.com/office/officeart/2005/8/layout/default#1"/>
    <dgm:cxn modelId="{8FF939D1-09C0-43BD-A153-9F958EC49730}" srcId="{5F302C1D-471D-4984-AC1C-386959096126}" destId="{98B75CC1-0CAF-43D0-A5B8-320BF21132B7}" srcOrd="2" destOrd="0" parTransId="{CFF6242E-338F-4A60-B329-6922436A9F6D}" sibTransId="{41F43E39-8BB0-4822-9905-F04D3E6405E4}"/>
    <dgm:cxn modelId="{C86F3B14-5772-47F3-A8A3-D47B04A576E0}" srcId="{5F302C1D-471D-4984-AC1C-386959096126}" destId="{072766C4-D6B0-45A8-AA12-167A8B31B9B8}" srcOrd="3" destOrd="0" parTransId="{C54F216C-2076-4AF2-89F1-CD9191FA3785}" sibTransId="{05C63D3B-89C3-406A-8899-BC3BB7756FE9}"/>
    <dgm:cxn modelId="{E236DE8C-C4BC-4EB4-9BB2-84FB0FACA75D}" srcId="{5F302C1D-471D-4984-AC1C-386959096126}" destId="{9C2633D2-9394-4B6B-9481-26057C599F0C}" srcOrd="0" destOrd="0" parTransId="{6C6B0B1A-D81C-4AC3-A411-6F83B1E259EF}" sibTransId="{57797AD6-CE77-42B9-B658-82B1FA55B4D5}"/>
    <dgm:cxn modelId="{A0127BE4-E0F6-486E-AFAB-A3929867CA04}" type="presParOf" srcId="{C3C154CE-4686-486C-AC9D-C172F9DE1064}" destId="{55AAE102-8ED4-4850-8569-B7C359083262}" srcOrd="0" destOrd="0" presId="urn:microsoft.com/office/officeart/2005/8/layout/default#1"/>
    <dgm:cxn modelId="{C0533736-1505-4210-942B-643A790B585B}" type="presParOf" srcId="{C3C154CE-4686-486C-AC9D-C172F9DE1064}" destId="{C7307781-3C1E-4561-AED0-DC9D97A69E5E}" srcOrd="1" destOrd="0" presId="urn:microsoft.com/office/officeart/2005/8/layout/default#1"/>
    <dgm:cxn modelId="{4FCCCD1D-19FF-4AB1-BE43-2DA25F36763E}" type="presParOf" srcId="{C3C154CE-4686-486C-AC9D-C172F9DE1064}" destId="{708B2EB3-74B2-47E0-9BCA-19B608F7E16E}" srcOrd="2" destOrd="0" presId="urn:microsoft.com/office/officeart/2005/8/layout/default#1"/>
    <dgm:cxn modelId="{199377DA-F9A9-4F7E-A0C1-A68EC0CE7149}" type="presParOf" srcId="{C3C154CE-4686-486C-AC9D-C172F9DE1064}" destId="{8ADDC6CF-99C8-49A6-9527-2C22153F7ECD}" srcOrd="3" destOrd="0" presId="urn:microsoft.com/office/officeart/2005/8/layout/default#1"/>
    <dgm:cxn modelId="{D4AD9D9D-AEFA-4BB0-AF2D-E6436B02092A}" type="presParOf" srcId="{C3C154CE-4686-486C-AC9D-C172F9DE1064}" destId="{6D445966-3F30-454D-82BE-0395345C2F90}" srcOrd="4" destOrd="0" presId="urn:microsoft.com/office/officeart/2005/8/layout/default#1"/>
    <dgm:cxn modelId="{FDA2A157-D32D-4168-9F25-AF4000A8079A}" type="presParOf" srcId="{C3C154CE-4686-486C-AC9D-C172F9DE1064}" destId="{E3C2F434-29E6-4F7E-AEE9-071BF0DA6D49}" srcOrd="5" destOrd="0" presId="urn:microsoft.com/office/officeart/2005/8/layout/default#1"/>
    <dgm:cxn modelId="{37CD8EBB-C861-481E-B7A1-E9E28F5F7E8E}" type="presParOf" srcId="{C3C154CE-4686-486C-AC9D-C172F9DE1064}" destId="{88FEBF96-E976-46D4-81AB-E77C42CEC9DE}" srcOrd="6" destOrd="0" presId="urn:microsoft.com/office/officeart/2005/8/layout/default#1"/>
    <dgm:cxn modelId="{AC52AACD-D583-4038-9FF4-F997DB165D6A}" type="presParOf" srcId="{C3C154CE-4686-486C-AC9D-C172F9DE1064}" destId="{0394682A-61DE-4EB5-A55C-CD991BAC6C16}" srcOrd="7" destOrd="0" presId="urn:microsoft.com/office/officeart/2005/8/layout/default#1"/>
    <dgm:cxn modelId="{F4A1D2A1-092F-4459-9462-9152BBBBE71F}" type="presParOf" srcId="{C3C154CE-4686-486C-AC9D-C172F9DE1064}" destId="{EB02618D-F0D0-4A02-A37B-87B2006ABF18}" srcOrd="8" destOrd="0" presId="urn:microsoft.com/office/officeart/2005/8/layout/default#1"/>
  </dgm:cxnLst>
  <dgm:bg>
    <a:solidFill>
      <a:schemeClr val="accent6">
        <a:lumMod val="40000"/>
        <a:lumOff val="60000"/>
      </a:schemeClr>
    </a:solidFill>
  </dgm:bg>
  <dgm:whole/>
  <dgm:extLst>
    <a:ext uri="http://schemas.microsoft.com/office/drawing/2008/diagram">
      <dsp:dataModelExt xmlns:dsp="http://schemas.microsoft.com/office/drawing/2008/diagram" relId="rId14"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96A80F-1D28-4518-90F9-C4D30EAB3E53}" type="doc">
      <dgm:prSet loTypeId="urn:microsoft.com/office/officeart/2005/8/layout/default#2" loCatId="list" qsTypeId="urn:microsoft.com/office/officeart/2005/8/quickstyle/3d1" qsCatId="3D" csTypeId="urn:microsoft.com/office/officeart/2005/8/colors/accent1_2" csCatId="accent1" phldr="1"/>
      <dgm:spPr/>
      <dgm:t>
        <a:bodyPr/>
        <a:lstStyle/>
        <a:p>
          <a:endParaRPr lang="ru-RU"/>
        </a:p>
      </dgm:t>
    </dgm:pt>
    <dgm:pt modelId="{C1B627C8-FEB6-44F7-B0AB-70C16DD53046}">
      <dgm:prSet phldrT="[Текст]" custT="1"/>
      <dgm:spPr>
        <a:solidFill>
          <a:schemeClr val="accent5">
            <a:lumMod val="20000"/>
            <a:lumOff val="8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1200" dirty="0" smtClean="0">
              <a:solidFill>
                <a:srgbClr val="7030A0"/>
              </a:solidFill>
            </a:rPr>
            <a:t>«Обеспечение качественными жилищно-коммунальными услугами населения Дубовского сельского поселения»</a:t>
          </a:r>
          <a:r>
            <a:rPr lang="ru-RU" sz="1200" dirty="0" smtClean="0">
              <a:solidFill>
                <a:srgbClr val="7030A0"/>
              </a:solidFill>
            </a:rPr>
            <a:t> 4 311,2 </a:t>
          </a:r>
          <a:r>
            <a:rPr lang="ru-RU" sz="1200" dirty="0" smtClean="0">
              <a:solidFill>
                <a:srgbClr val="7030A0"/>
              </a:solidFill>
            </a:rPr>
            <a:t>тыс.руб . </a:t>
          </a:r>
          <a:r>
            <a:rPr lang="ru-RU" sz="1200" dirty="0" smtClean="0">
              <a:solidFill>
                <a:srgbClr val="7030A0"/>
              </a:solidFill>
            </a:rPr>
            <a:t>22,4 % </a:t>
          </a:r>
          <a:r>
            <a:rPr lang="ru-RU" sz="1200" dirty="0" smtClean="0">
              <a:solidFill>
                <a:srgbClr val="7030A0"/>
              </a:solidFill>
            </a:rPr>
            <a:t>от всех расходов </a:t>
          </a:r>
        </a:p>
      </dgm:t>
    </dgm:pt>
    <dgm:pt modelId="{C4BFF824-E2F9-4C69-BC87-493CF8C979E2}" type="parTrans" cxnId="{30C9EA92-B715-49EE-85BD-55035735F090}">
      <dgm:prSet/>
      <dgm:spPr/>
      <dgm:t>
        <a:bodyPr/>
        <a:lstStyle/>
        <a:p>
          <a:endParaRPr lang="ru-RU"/>
        </a:p>
      </dgm:t>
    </dgm:pt>
    <dgm:pt modelId="{37EC2265-7E3B-4546-9CB4-9E343EEC84E0}" type="sibTrans" cxnId="{30C9EA92-B715-49EE-85BD-55035735F090}">
      <dgm:prSet/>
      <dgm:spPr/>
      <dgm:t>
        <a:bodyPr/>
        <a:lstStyle/>
        <a:p>
          <a:endParaRPr lang="ru-RU"/>
        </a:p>
      </dgm:t>
    </dgm:pt>
    <dgm:pt modelId="{A568777A-3DBF-4325-81FF-13106F66DEC1}">
      <dgm:prSet phldrT="[Текст]" custT="1"/>
      <dgm:spPr>
        <a:solidFill>
          <a:schemeClr val="accent3">
            <a:lumMod val="40000"/>
            <a:lumOff val="60000"/>
          </a:schemeClr>
        </a:solidFill>
      </dgm:spPr>
      <dgm:t>
        <a:bodyPr/>
        <a:lstStyle/>
        <a:p>
          <a:r>
            <a:rPr lang="ru-RU" sz="1200" dirty="0" smtClean="0">
              <a:solidFill>
                <a:srgbClr val="0070C0"/>
              </a:solidFill>
            </a:rPr>
            <a:t>«</a:t>
          </a:r>
          <a:r>
            <a:rPr lang="ru-RU" sz="1200" dirty="0" smtClean="0">
              <a:solidFill>
                <a:srgbClr val="0070C0"/>
              </a:solidFill>
            </a:rPr>
            <a:t>Защита населения и территории от чрезвычайных ситуаций, обеспечение пожарной безопасности и безопасности людей на водных объектах</a:t>
          </a:r>
          <a:r>
            <a:rPr lang="ru-RU" sz="1200" dirty="0" smtClean="0">
              <a:solidFill>
                <a:srgbClr val="0070C0"/>
              </a:solidFill>
            </a:rPr>
            <a:t>» 21,3 </a:t>
          </a:r>
          <a:r>
            <a:rPr lang="ru-RU" sz="1200" dirty="0" smtClean="0">
              <a:solidFill>
                <a:srgbClr val="0070C0"/>
              </a:solidFill>
            </a:rPr>
            <a:t>тыс.руб или </a:t>
          </a:r>
          <a:r>
            <a:rPr lang="ru-RU" sz="1200" dirty="0" smtClean="0">
              <a:solidFill>
                <a:srgbClr val="0070C0"/>
              </a:solidFill>
            </a:rPr>
            <a:t>0,1 % </a:t>
          </a:r>
          <a:r>
            <a:rPr lang="ru-RU" sz="1200" dirty="0" smtClean="0">
              <a:solidFill>
                <a:srgbClr val="0070C0"/>
              </a:solidFill>
            </a:rPr>
            <a:t>от всех расходов</a:t>
          </a:r>
          <a:endParaRPr lang="ru-RU" sz="1200" dirty="0">
            <a:solidFill>
              <a:srgbClr val="0070C0"/>
            </a:solidFill>
          </a:endParaRPr>
        </a:p>
      </dgm:t>
    </dgm:pt>
    <dgm:pt modelId="{89A12FE5-36B8-42CF-88D7-9B36AB43B5C5}" type="parTrans" cxnId="{7817F5D7-08A1-461F-8CD4-F095C5065CC8}">
      <dgm:prSet/>
      <dgm:spPr/>
      <dgm:t>
        <a:bodyPr/>
        <a:lstStyle/>
        <a:p>
          <a:endParaRPr lang="ru-RU"/>
        </a:p>
      </dgm:t>
    </dgm:pt>
    <dgm:pt modelId="{DA84E366-3B01-4F24-92FE-54F713F88EE4}" type="sibTrans" cxnId="{7817F5D7-08A1-461F-8CD4-F095C5065CC8}">
      <dgm:prSet/>
      <dgm:spPr/>
      <dgm:t>
        <a:bodyPr/>
        <a:lstStyle/>
        <a:p>
          <a:endParaRPr lang="ru-RU"/>
        </a:p>
      </dgm:t>
    </dgm:pt>
    <dgm:pt modelId="{22A45959-32C1-4305-AFDC-EE5E6C05785D}">
      <dgm:prSet phldrT="[Текст]" custT="1"/>
      <dgm:spPr>
        <a:solidFill>
          <a:schemeClr val="accent6">
            <a:lumMod val="20000"/>
            <a:lumOff val="80000"/>
          </a:schemeClr>
        </a:solidFill>
      </dgm:spPr>
      <dgm:t>
        <a:bodyPr/>
        <a:lstStyle/>
        <a:p>
          <a:r>
            <a:rPr lang="ru-RU" sz="1200" dirty="0" smtClean="0">
              <a:solidFill>
                <a:srgbClr val="0070C0"/>
              </a:solidFill>
            </a:rPr>
            <a:t>«</a:t>
          </a:r>
          <a:r>
            <a:rPr lang="ru-RU" sz="1200" dirty="0" smtClean="0">
              <a:solidFill>
                <a:srgbClr val="0070C0"/>
              </a:solidFill>
            </a:rPr>
            <a:t>Развитие культуры и туризма</a:t>
          </a:r>
          <a:r>
            <a:rPr lang="ru-RU" sz="1200" dirty="0" smtClean="0">
              <a:solidFill>
                <a:srgbClr val="0070C0"/>
              </a:solidFill>
            </a:rPr>
            <a:t>»  1 734,6 </a:t>
          </a:r>
          <a:r>
            <a:rPr lang="ru-RU" sz="1200" dirty="0" smtClean="0">
              <a:solidFill>
                <a:srgbClr val="0070C0"/>
              </a:solidFill>
            </a:rPr>
            <a:t>тыс.руб или </a:t>
          </a:r>
          <a:r>
            <a:rPr lang="ru-RU" sz="1200" dirty="0" smtClean="0">
              <a:solidFill>
                <a:srgbClr val="0070C0"/>
              </a:solidFill>
            </a:rPr>
            <a:t>9,0 % </a:t>
          </a:r>
          <a:r>
            <a:rPr lang="ru-RU" sz="1200" dirty="0" smtClean="0">
              <a:solidFill>
                <a:srgbClr val="0070C0"/>
              </a:solidFill>
            </a:rPr>
            <a:t>от всех  расходов</a:t>
          </a:r>
          <a:endParaRPr lang="ru-RU" sz="1200" dirty="0">
            <a:solidFill>
              <a:srgbClr val="0070C0"/>
            </a:solidFill>
          </a:endParaRPr>
        </a:p>
      </dgm:t>
    </dgm:pt>
    <dgm:pt modelId="{7E62E91B-08AE-47AD-B89C-5418DE793559}" type="parTrans" cxnId="{41BFA096-9E1D-4297-8FDB-F0FC2581A698}">
      <dgm:prSet/>
      <dgm:spPr/>
      <dgm:t>
        <a:bodyPr/>
        <a:lstStyle/>
        <a:p>
          <a:endParaRPr lang="ru-RU"/>
        </a:p>
      </dgm:t>
    </dgm:pt>
    <dgm:pt modelId="{17310292-E7A9-490F-A633-AECB067688CC}" type="sibTrans" cxnId="{41BFA096-9E1D-4297-8FDB-F0FC2581A698}">
      <dgm:prSet/>
      <dgm:spPr/>
      <dgm:t>
        <a:bodyPr/>
        <a:lstStyle/>
        <a:p>
          <a:endParaRPr lang="ru-RU"/>
        </a:p>
      </dgm:t>
    </dgm:pt>
    <dgm:pt modelId="{18EFB482-7199-4F65-9CC9-C9BCCAB510FD}">
      <dgm:prSet phldrT="[Текст]" custT="1"/>
      <dgm:spPr>
        <a:solidFill>
          <a:schemeClr val="bg2">
            <a:lumMod val="90000"/>
          </a:schemeClr>
        </a:solidFill>
      </dgm:spPr>
      <dgm:t>
        <a:bodyPr/>
        <a:lstStyle/>
        <a:p>
          <a:r>
            <a:rPr lang="ru-RU" sz="1200" dirty="0" smtClean="0">
              <a:solidFill>
                <a:srgbClr val="000099"/>
              </a:solidFill>
            </a:rPr>
            <a:t>«</a:t>
          </a:r>
          <a:r>
            <a:rPr lang="ru-RU" sz="1200" dirty="0" smtClean="0">
              <a:solidFill>
                <a:srgbClr val="000099"/>
              </a:solidFill>
            </a:rPr>
            <a:t>Охрана окружающей среды и рациональное природопользование</a:t>
          </a:r>
          <a:r>
            <a:rPr lang="ru-RU" sz="1200" dirty="0" smtClean="0">
              <a:solidFill>
                <a:srgbClr val="000099"/>
              </a:solidFill>
            </a:rPr>
            <a:t>»  2 761,7 </a:t>
          </a:r>
          <a:r>
            <a:rPr lang="ru-RU" sz="1200" dirty="0" err="1" smtClean="0">
              <a:solidFill>
                <a:srgbClr val="000099"/>
              </a:solidFill>
            </a:rPr>
            <a:t>тыс.руб</a:t>
          </a:r>
          <a:r>
            <a:rPr lang="ru-RU" sz="1200" dirty="0" smtClean="0">
              <a:solidFill>
                <a:srgbClr val="000099"/>
              </a:solidFill>
            </a:rPr>
            <a:t> </a:t>
          </a:r>
          <a:r>
            <a:rPr lang="ru-RU" sz="1200" dirty="0" smtClean="0">
              <a:solidFill>
                <a:srgbClr val="000099"/>
              </a:solidFill>
            </a:rPr>
            <a:t>14,4 % от всех  расходов</a:t>
          </a:r>
          <a:endParaRPr lang="ru-RU" sz="1200" dirty="0">
            <a:solidFill>
              <a:srgbClr val="000099"/>
            </a:solidFill>
          </a:endParaRPr>
        </a:p>
      </dgm:t>
    </dgm:pt>
    <dgm:pt modelId="{171E745B-C324-403A-A3E5-97150BD98F0D}" type="parTrans" cxnId="{3A674185-E3D8-4DCF-B9A9-668BCC4695BC}">
      <dgm:prSet/>
      <dgm:spPr/>
      <dgm:t>
        <a:bodyPr/>
        <a:lstStyle/>
        <a:p>
          <a:endParaRPr lang="ru-RU"/>
        </a:p>
      </dgm:t>
    </dgm:pt>
    <dgm:pt modelId="{153B1372-1010-496B-B511-00D7DED3F121}" type="sibTrans" cxnId="{3A674185-E3D8-4DCF-B9A9-668BCC4695BC}">
      <dgm:prSet/>
      <dgm:spPr/>
      <dgm:t>
        <a:bodyPr/>
        <a:lstStyle/>
        <a:p>
          <a:endParaRPr lang="ru-RU"/>
        </a:p>
      </dgm:t>
    </dgm:pt>
    <dgm:pt modelId="{B797BA80-6B09-4784-8C57-BCA419179895}">
      <dgm:prSet custT="1"/>
      <dgm:spPr>
        <a:solidFill>
          <a:schemeClr val="accent4">
            <a:lumMod val="20000"/>
            <a:lumOff val="80000"/>
          </a:schemeClr>
        </a:solidFill>
      </dgm:spPr>
      <dgm:t>
        <a:bodyPr/>
        <a:lstStyle/>
        <a:p>
          <a:r>
            <a:rPr lang="ru-RU" sz="1200" dirty="0" smtClean="0">
              <a:solidFill>
                <a:schemeClr val="accent1">
                  <a:lumMod val="50000"/>
                </a:schemeClr>
              </a:solidFill>
            </a:rPr>
            <a:t>«</a:t>
          </a:r>
          <a:r>
            <a:rPr lang="ru-RU" sz="1200" dirty="0" smtClean="0">
              <a:solidFill>
                <a:schemeClr val="accent1">
                  <a:lumMod val="50000"/>
                </a:schemeClr>
              </a:solidFill>
            </a:rPr>
            <a:t>Обеспечение общественного порядка и противодействие преступности</a:t>
          </a:r>
          <a:r>
            <a:rPr lang="ru-RU" sz="1200" dirty="0" smtClean="0">
              <a:solidFill>
                <a:schemeClr val="accent1">
                  <a:lumMod val="50000"/>
                </a:schemeClr>
              </a:solidFill>
            </a:rPr>
            <a:t>»  60,0 </a:t>
          </a:r>
          <a:r>
            <a:rPr lang="ru-RU" sz="1200" dirty="0" err="1" smtClean="0">
              <a:solidFill>
                <a:schemeClr val="accent1">
                  <a:lumMod val="50000"/>
                </a:schemeClr>
              </a:solidFill>
            </a:rPr>
            <a:t>тыс.руб</a:t>
          </a:r>
          <a:r>
            <a:rPr lang="ru-RU" sz="1200" dirty="0" smtClean="0">
              <a:solidFill>
                <a:schemeClr val="accent1">
                  <a:lumMod val="50000"/>
                </a:schemeClr>
              </a:solidFill>
            </a:rPr>
            <a:t> </a:t>
          </a:r>
          <a:r>
            <a:rPr lang="ru-RU" sz="1200" dirty="0" smtClean="0">
              <a:solidFill>
                <a:schemeClr val="accent1">
                  <a:lumMod val="50000"/>
                </a:schemeClr>
              </a:solidFill>
            </a:rPr>
            <a:t>0,3 % </a:t>
          </a:r>
          <a:r>
            <a:rPr lang="ru-RU" sz="1200" dirty="0" smtClean="0">
              <a:solidFill>
                <a:schemeClr val="accent1">
                  <a:lumMod val="50000"/>
                </a:schemeClr>
              </a:solidFill>
            </a:rPr>
            <a:t>от всех расходов</a:t>
          </a:r>
          <a:endParaRPr lang="ru-RU" sz="1200" dirty="0">
            <a:solidFill>
              <a:schemeClr val="accent1">
                <a:lumMod val="50000"/>
              </a:schemeClr>
            </a:solidFill>
          </a:endParaRPr>
        </a:p>
      </dgm:t>
    </dgm:pt>
    <dgm:pt modelId="{5C4BAF32-B469-4586-83BF-23FE2D04C2EF}" type="parTrans" cxnId="{58646AA6-0619-4565-8839-13E14A530F50}">
      <dgm:prSet/>
      <dgm:spPr/>
      <dgm:t>
        <a:bodyPr/>
        <a:lstStyle/>
        <a:p>
          <a:endParaRPr lang="ru-RU"/>
        </a:p>
      </dgm:t>
    </dgm:pt>
    <dgm:pt modelId="{5758A983-2C23-41BE-84C9-7C4FD5DEA828}" type="sibTrans" cxnId="{58646AA6-0619-4565-8839-13E14A530F50}">
      <dgm:prSet/>
      <dgm:spPr/>
      <dgm:t>
        <a:bodyPr/>
        <a:lstStyle/>
        <a:p>
          <a:endParaRPr lang="ru-RU"/>
        </a:p>
      </dgm:t>
    </dgm:pt>
    <dgm:pt modelId="{60A740E3-E6DD-47F7-AD3E-E3CDE537DA72}">
      <dgm:prSet custT="1"/>
      <dgm:spPr>
        <a:solidFill>
          <a:schemeClr val="accent2">
            <a:lumMod val="40000"/>
            <a:lumOff val="60000"/>
          </a:schemeClr>
        </a:solidFill>
      </dgm:spPr>
      <dgm:t>
        <a:bodyPr/>
        <a:lstStyle/>
        <a:p>
          <a:r>
            <a:rPr lang="ru-RU" sz="1200" dirty="0" smtClean="0">
              <a:solidFill>
                <a:schemeClr val="accent6">
                  <a:lumMod val="50000"/>
                </a:schemeClr>
              </a:solidFill>
            </a:rPr>
            <a:t>«Развитие физической культуры и спорта» </a:t>
          </a:r>
          <a:r>
            <a:rPr lang="ru-RU" sz="1200" dirty="0" smtClean="0">
              <a:solidFill>
                <a:schemeClr val="accent6">
                  <a:lumMod val="50000"/>
                </a:schemeClr>
              </a:solidFill>
            </a:rPr>
            <a:t>9,0 </a:t>
          </a:r>
          <a:r>
            <a:rPr lang="ru-RU" sz="1200" dirty="0" err="1" smtClean="0">
              <a:solidFill>
                <a:schemeClr val="accent6">
                  <a:lumMod val="50000"/>
                </a:schemeClr>
              </a:solidFill>
            </a:rPr>
            <a:t>тыс.руб</a:t>
          </a:r>
          <a:r>
            <a:rPr lang="ru-RU" sz="1200" dirty="0" smtClean="0">
              <a:solidFill>
                <a:schemeClr val="accent6">
                  <a:lumMod val="50000"/>
                </a:schemeClr>
              </a:solidFill>
            </a:rPr>
            <a:t> 0,05% от всех расходов</a:t>
          </a:r>
          <a:endParaRPr lang="ru-RU" sz="1200" dirty="0">
            <a:solidFill>
              <a:schemeClr val="accent6">
                <a:lumMod val="50000"/>
              </a:schemeClr>
            </a:solidFill>
          </a:endParaRPr>
        </a:p>
      </dgm:t>
    </dgm:pt>
    <dgm:pt modelId="{6507CC19-531A-4B47-9E54-0187B4068C20}" type="parTrans" cxnId="{197C2A15-F0B1-474F-8647-0E482A592AF8}">
      <dgm:prSet/>
      <dgm:spPr/>
      <dgm:t>
        <a:bodyPr/>
        <a:lstStyle/>
        <a:p>
          <a:endParaRPr lang="ru-RU"/>
        </a:p>
      </dgm:t>
    </dgm:pt>
    <dgm:pt modelId="{DB95A50B-0A46-480C-BFCD-58F5D677A50A}" type="sibTrans" cxnId="{197C2A15-F0B1-474F-8647-0E482A592AF8}">
      <dgm:prSet/>
      <dgm:spPr/>
      <dgm:t>
        <a:bodyPr/>
        <a:lstStyle/>
        <a:p>
          <a:endParaRPr lang="ru-RU"/>
        </a:p>
      </dgm:t>
    </dgm:pt>
    <dgm:pt modelId="{0A142222-EC75-4FDB-A37A-AD68352D3C09}">
      <dgm:prSet custT="1"/>
      <dgm:spPr>
        <a:solidFill>
          <a:schemeClr val="accent4">
            <a:lumMod val="40000"/>
            <a:lumOff val="60000"/>
          </a:schemeClr>
        </a:solidFill>
      </dgm:spPr>
      <dgm:t>
        <a:bodyPr/>
        <a:lstStyle/>
        <a:p>
          <a:r>
            <a:rPr lang="ru-RU" sz="1200" dirty="0" smtClean="0">
              <a:solidFill>
                <a:schemeClr val="accent6">
                  <a:lumMod val="50000"/>
                </a:schemeClr>
              </a:solidFill>
            </a:rPr>
            <a:t>«Содействие занятости населения</a:t>
          </a:r>
          <a:r>
            <a:rPr lang="ru-RU" sz="1200" dirty="0" smtClean="0">
              <a:solidFill>
                <a:schemeClr val="accent6">
                  <a:lumMod val="50000"/>
                </a:schemeClr>
              </a:solidFill>
            </a:rPr>
            <a:t>»  465,0 </a:t>
          </a:r>
          <a:r>
            <a:rPr lang="ru-RU" sz="1200" dirty="0" err="1" smtClean="0">
              <a:solidFill>
                <a:schemeClr val="accent6">
                  <a:lumMod val="50000"/>
                </a:schemeClr>
              </a:solidFill>
            </a:rPr>
            <a:t>тыс.руб</a:t>
          </a:r>
          <a:r>
            <a:rPr lang="ru-RU" sz="1200" dirty="0" smtClean="0">
              <a:solidFill>
                <a:schemeClr val="accent6">
                  <a:lumMod val="50000"/>
                </a:schemeClr>
              </a:solidFill>
            </a:rPr>
            <a:t> 2,4 % от всех расходов</a:t>
          </a:r>
          <a:endParaRPr lang="ru-RU" sz="1200" dirty="0">
            <a:solidFill>
              <a:schemeClr val="accent6">
                <a:lumMod val="50000"/>
              </a:schemeClr>
            </a:solidFill>
          </a:endParaRPr>
        </a:p>
      </dgm:t>
    </dgm:pt>
    <dgm:pt modelId="{B93BDE44-3CDB-43D1-BDCD-87899D1BB7C7}" type="parTrans" cxnId="{CD614AAE-E060-4228-9A76-B7E2030FA944}">
      <dgm:prSet/>
      <dgm:spPr/>
      <dgm:t>
        <a:bodyPr/>
        <a:lstStyle/>
        <a:p>
          <a:endParaRPr lang="ru-RU"/>
        </a:p>
      </dgm:t>
    </dgm:pt>
    <dgm:pt modelId="{32E625BF-EF10-4BE4-97A5-A5E7B4CC26EE}" type="sibTrans" cxnId="{CD614AAE-E060-4228-9A76-B7E2030FA944}">
      <dgm:prSet/>
      <dgm:spPr/>
      <dgm:t>
        <a:bodyPr/>
        <a:lstStyle/>
        <a:p>
          <a:endParaRPr lang="ru-RU"/>
        </a:p>
      </dgm:t>
    </dgm:pt>
    <dgm:pt modelId="{F5A7C959-ACE7-4CF6-8A79-FB90A4780918}">
      <dgm:prSet custT="1"/>
      <dgm:spPr>
        <a:blipFill rotWithShape="0">
          <a:blip xmlns:r="http://schemas.openxmlformats.org/officeDocument/2006/relationships" r:embed="rId1"/>
          <a:tile tx="0" ty="0" sx="100000" sy="100000" flip="none" algn="tl"/>
        </a:blipFill>
      </dgm:spPr>
      <dgm:t>
        <a:bodyPr/>
        <a:lstStyle/>
        <a:p>
          <a:r>
            <a:rPr lang="ru-RU" sz="1200" dirty="0" smtClean="0">
              <a:solidFill>
                <a:schemeClr val="accent6">
                  <a:lumMod val="50000"/>
                </a:schemeClr>
              </a:solidFill>
            </a:rPr>
            <a:t>«Развитие транспортной системы» </a:t>
          </a:r>
          <a:r>
            <a:rPr lang="ru-RU" sz="1200" dirty="0" smtClean="0">
              <a:solidFill>
                <a:schemeClr val="accent6">
                  <a:lumMod val="50000"/>
                </a:schemeClr>
              </a:solidFill>
            </a:rPr>
            <a:t>660,5 </a:t>
          </a:r>
          <a:r>
            <a:rPr lang="ru-RU" sz="1200" dirty="0" err="1" smtClean="0">
              <a:solidFill>
                <a:schemeClr val="accent6">
                  <a:lumMod val="50000"/>
                </a:schemeClr>
              </a:solidFill>
            </a:rPr>
            <a:t>тыс.руб</a:t>
          </a:r>
          <a:r>
            <a:rPr lang="ru-RU" sz="1200" dirty="0" smtClean="0">
              <a:solidFill>
                <a:schemeClr val="accent6">
                  <a:lumMod val="50000"/>
                </a:schemeClr>
              </a:solidFill>
            </a:rPr>
            <a:t>  </a:t>
          </a:r>
          <a:r>
            <a:rPr lang="ru-RU" sz="1200" dirty="0" smtClean="0">
              <a:solidFill>
                <a:schemeClr val="accent6">
                  <a:lumMod val="50000"/>
                </a:schemeClr>
              </a:solidFill>
            </a:rPr>
            <a:t>3,4 % от всех расходов</a:t>
          </a:r>
          <a:endParaRPr lang="ru-RU" sz="1200" dirty="0">
            <a:solidFill>
              <a:schemeClr val="accent6">
                <a:lumMod val="50000"/>
              </a:schemeClr>
            </a:solidFill>
          </a:endParaRPr>
        </a:p>
      </dgm:t>
    </dgm:pt>
    <dgm:pt modelId="{BCAB0599-62F7-4130-9553-CF568ADD4B68}" type="parTrans" cxnId="{185A24B1-199D-4981-936E-4449344BC9E4}">
      <dgm:prSet/>
      <dgm:spPr/>
      <dgm:t>
        <a:bodyPr/>
        <a:lstStyle/>
        <a:p>
          <a:endParaRPr lang="ru-RU"/>
        </a:p>
      </dgm:t>
    </dgm:pt>
    <dgm:pt modelId="{61AD22E3-BFF4-4AE6-87EC-E1D3B02A24E1}" type="sibTrans" cxnId="{185A24B1-199D-4981-936E-4449344BC9E4}">
      <dgm:prSet/>
      <dgm:spPr/>
      <dgm:t>
        <a:bodyPr/>
        <a:lstStyle/>
        <a:p>
          <a:endParaRPr lang="ru-RU"/>
        </a:p>
      </dgm:t>
    </dgm:pt>
    <dgm:pt modelId="{69DEF1E8-101E-4853-BD48-DEED2386A44B}">
      <dgm:prSet custT="1"/>
      <dgm:spPr>
        <a:solidFill>
          <a:srgbClr val="F9FCD0"/>
        </a:solidFill>
      </dgm:spPr>
      <dgm:t>
        <a:bodyPr/>
        <a:lstStyle/>
        <a:p>
          <a:r>
            <a:rPr lang="ru-RU" sz="1200" dirty="0" smtClean="0">
              <a:solidFill>
                <a:schemeClr val="accent6">
                  <a:lumMod val="50000"/>
                </a:schemeClr>
              </a:solidFill>
            </a:rPr>
            <a:t>«Муниципальная политика» </a:t>
          </a:r>
        </a:p>
        <a:p>
          <a:r>
            <a:rPr lang="ru-RU" sz="1200" dirty="0" smtClean="0">
              <a:solidFill>
                <a:schemeClr val="accent6">
                  <a:lumMod val="50000"/>
                </a:schemeClr>
              </a:solidFill>
            </a:rPr>
            <a:t>6 771,3 </a:t>
          </a:r>
          <a:r>
            <a:rPr lang="ru-RU" sz="1200" dirty="0" err="1" smtClean="0">
              <a:solidFill>
                <a:schemeClr val="accent6">
                  <a:lumMod val="50000"/>
                </a:schemeClr>
              </a:solidFill>
            </a:rPr>
            <a:t>тыс.руб</a:t>
          </a:r>
          <a:r>
            <a:rPr lang="ru-RU" sz="1200" dirty="0" smtClean="0">
              <a:solidFill>
                <a:schemeClr val="accent6">
                  <a:lumMod val="50000"/>
                </a:schemeClr>
              </a:solidFill>
            </a:rPr>
            <a:t>.</a:t>
          </a:r>
        </a:p>
        <a:p>
          <a:r>
            <a:rPr lang="ru-RU" sz="1200" dirty="0" smtClean="0">
              <a:solidFill>
                <a:schemeClr val="accent6">
                  <a:lumMod val="50000"/>
                </a:schemeClr>
              </a:solidFill>
            </a:rPr>
            <a:t>35,25%  от всех расходов</a:t>
          </a:r>
          <a:endParaRPr lang="ru-RU" sz="1200" dirty="0">
            <a:solidFill>
              <a:schemeClr val="accent6">
                <a:lumMod val="50000"/>
              </a:schemeClr>
            </a:solidFill>
          </a:endParaRPr>
        </a:p>
      </dgm:t>
    </dgm:pt>
    <dgm:pt modelId="{3F39381E-2EB3-47F4-9280-82C1F78D878E}" type="parTrans" cxnId="{84FDDB46-0782-4EDA-97B9-E98857AC312A}">
      <dgm:prSet/>
      <dgm:spPr/>
      <dgm:t>
        <a:bodyPr/>
        <a:lstStyle/>
        <a:p>
          <a:endParaRPr lang="ru-RU"/>
        </a:p>
      </dgm:t>
    </dgm:pt>
    <dgm:pt modelId="{8EC04F26-741B-4A6E-A423-294C3B1419F0}" type="sibTrans" cxnId="{84FDDB46-0782-4EDA-97B9-E98857AC312A}">
      <dgm:prSet/>
      <dgm:spPr/>
      <dgm:t>
        <a:bodyPr/>
        <a:lstStyle/>
        <a:p>
          <a:endParaRPr lang="ru-RU"/>
        </a:p>
      </dgm:t>
    </dgm:pt>
    <dgm:pt modelId="{F6ED532A-3453-42BA-8FB3-31A2DF8AFD3F}">
      <dgm:prSet custT="1"/>
      <dgm:spPr>
        <a:solidFill>
          <a:srgbClr val="EFDDEE"/>
        </a:solidFill>
      </dgm:spPr>
      <dgm:t>
        <a:bodyPr/>
        <a:lstStyle/>
        <a:p>
          <a:r>
            <a:rPr lang="ru-RU" sz="1200" dirty="0" smtClean="0">
              <a:solidFill>
                <a:schemeClr val="tx2"/>
              </a:solidFill>
            </a:rPr>
            <a:t> </a:t>
          </a:r>
          <a:r>
            <a:rPr lang="ru-RU" sz="1200" dirty="0" smtClean="0">
              <a:solidFill>
                <a:srgbClr val="000099"/>
              </a:solidFill>
            </a:rPr>
            <a:t>«</a:t>
          </a:r>
          <a:r>
            <a:rPr lang="ru-RU" sz="1200" dirty="0" smtClean="0">
              <a:solidFill>
                <a:srgbClr val="000099"/>
              </a:solidFill>
            </a:rPr>
            <a:t>Формирование современной городской среды на территории Дубовского сельского поселения» 1 400,0 </a:t>
          </a:r>
          <a:r>
            <a:rPr lang="ru-RU" sz="1200" dirty="0" err="1" smtClean="0">
              <a:solidFill>
                <a:srgbClr val="000099"/>
              </a:solidFill>
            </a:rPr>
            <a:t>тыс.руб</a:t>
          </a:r>
          <a:r>
            <a:rPr lang="ru-RU" sz="1200" dirty="0" smtClean="0">
              <a:solidFill>
                <a:srgbClr val="000099"/>
              </a:solidFill>
            </a:rPr>
            <a:t>  7,3% </a:t>
          </a:r>
          <a:r>
            <a:rPr lang="ru-RU" sz="1200" dirty="0" smtClean="0">
              <a:solidFill>
                <a:srgbClr val="000099"/>
              </a:solidFill>
            </a:rPr>
            <a:t>от всех расходов</a:t>
          </a:r>
          <a:endParaRPr lang="ru-RU" sz="1200" dirty="0">
            <a:solidFill>
              <a:srgbClr val="000099"/>
            </a:solidFill>
          </a:endParaRPr>
        </a:p>
      </dgm:t>
    </dgm:pt>
    <dgm:pt modelId="{03C257BA-3800-48F9-8FEE-1FEDA6A607E7}" type="parTrans" cxnId="{0319CD46-77DC-4235-9AEE-6D7981412378}">
      <dgm:prSet/>
      <dgm:spPr/>
      <dgm:t>
        <a:bodyPr/>
        <a:lstStyle/>
        <a:p>
          <a:endParaRPr lang="ru-RU"/>
        </a:p>
      </dgm:t>
    </dgm:pt>
    <dgm:pt modelId="{C343BD31-C846-4F10-A468-6AD9D98885D6}" type="sibTrans" cxnId="{0319CD46-77DC-4235-9AEE-6D7981412378}">
      <dgm:prSet/>
      <dgm:spPr/>
      <dgm:t>
        <a:bodyPr/>
        <a:lstStyle/>
        <a:p>
          <a:endParaRPr lang="ru-RU"/>
        </a:p>
      </dgm:t>
    </dgm:pt>
    <dgm:pt modelId="{78A4F460-2644-45AF-B904-56564AE22C84}">
      <dgm:prSet custT="1"/>
      <dgm:spPr>
        <a:solidFill>
          <a:srgbClr val="B98590"/>
        </a:solidFill>
      </dgm:spPr>
      <dgm:t>
        <a:bodyPr/>
        <a:lstStyle/>
        <a:p>
          <a:r>
            <a:rPr lang="ru-RU" sz="1200" dirty="0" smtClean="0">
              <a:solidFill>
                <a:schemeClr val="bg1"/>
              </a:solidFill>
            </a:rPr>
            <a:t>«</a:t>
          </a:r>
          <a:r>
            <a:rPr lang="ru-RU" sz="1200" dirty="0" smtClean="0">
              <a:solidFill>
                <a:schemeClr val="bg1"/>
              </a:solidFill>
            </a:rPr>
            <a:t>Управление муниципальным имуществом</a:t>
          </a:r>
          <a:r>
            <a:rPr lang="ru-RU" sz="1200" dirty="0" smtClean="0">
              <a:solidFill>
                <a:schemeClr val="bg1"/>
              </a:solidFill>
            </a:rPr>
            <a:t>» 321,0 </a:t>
          </a:r>
          <a:r>
            <a:rPr lang="ru-RU" sz="1200" dirty="0" err="1" smtClean="0">
              <a:solidFill>
                <a:schemeClr val="bg1"/>
              </a:solidFill>
            </a:rPr>
            <a:t>тыс.руб</a:t>
          </a:r>
          <a:r>
            <a:rPr lang="ru-RU" sz="1200" dirty="0" smtClean="0">
              <a:solidFill>
                <a:schemeClr val="bg1"/>
              </a:solidFill>
            </a:rPr>
            <a:t>. 1,7% от всех расходов</a:t>
          </a:r>
          <a:endParaRPr lang="ru-RU" sz="1200" dirty="0">
            <a:solidFill>
              <a:schemeClr val="bg1"/>
            </a:solidFill>
          </a:endParaRPr>
        </a:p>
      </dgm:t>
    </dgm:pt>
    <dgm:pt modelId="{57302F2B-3EAE-4766-AE32-3D3982142FCD}" type="parTrans" cxnId="{45995603-5F29-42A5-A6CF-B07B7FC15507}">
      <dgm:prSet/>
      <dgm:spPr/>
      <dgm:t>
        <a:bodyPr/>
        <a:lstStyle/>
        <a:p>
          <a:endParaRPr lang="ru-RU"/>
        </a:p>
      </dgm:t>
    </dgm:pt>
    <dgm:pt modelId="{B7D6ED83-B9EC-48B5-81BB-378054080C0D}" type="sibTrans" cxnId="{45995603-5F29-42A5-A6CF-B07B7FC15507}">
      <dgm:prSet/>
      <dgm:spPr/>
      <dgm:t>
        <a:bodyPr/>
        <a:lstStyle/>
        <a:p>
          <a:endParaRPr lang="ru-RU"/>
        </a:p>
      </dgm:t>
    </dgm:pt>
    <dgm:pt modelId="{4F857FE0-A490-416A-AB44-AF921ADEFDC2}" type="pres">
      <dgm:prSet presAssocID="{D696A80F-1D28-4518-90F9-C4D30EAB3E53}" presName="diagram" presStyleCnt="0">
        <dgm:presLayoutVars>
          <dgm:dir/>
          <dgm:resizeHandles val="exact"/>
        </dgm:presLayoutVars>
      </dgm:prSet>
      <dgm:spPr/>
      <dgm:t>
        <a:bodyPr/>
        <a:lstStyle/>
        <a:p>
          <a:endParaRPr lang="ru-RU"/>
        </a:p>
      </dgm:t>
    </dgm:pt>
    <dgm:pt modelId="{5B5285CA-22F9-4022-8B79-BBFF9C899ED2}" type="pres">
      <dgm:prSet presAssocID="{C1B627C8-FEB6-44F7-B0AB-70C16DD53046}" presName="node" presStyleLbl="node1" presStyleIdx="0" presStyleCnt="11" custScaleX="276449" custScaleY="313714" custLinFactNeighborX="-48418" custLinFactNeighborY="9550">
        <dgm:presLayoutVars>
          <dgm:bulletEnabled val="1"/>
        </dgm:presLayoutVars>
      </dgm:prSet>
      <dgm:spPr/>
      <dgm:t>
        <a:bodyPr/>
        <a:lstStyle/>
        <a:p>
          <a:endParaRPr lang="ru-RU"/>
        </a:p>
      </dgm:t>
    </dgm:pt>
    <dgm:pt modelId="{9CE47D23-49A3-4CCA-A1D0-E321B017E2A2}" type="pres">
      <dgm:prSet presAssocID="{37EC2265-7E3B-4546-9CB4-9E343EEC84E0}" presName="sibTrans" presStyleCnt="0"/>
      <dgm:spPr/>
    </dgm:pt>
    <dgm:pt modelId="{39CDB605-C903-442C-B6D6-0C0791DF7DF6}" type="pres">
      <dgm:prSet presAssocID="{B797BA80-6B09-4784-8C57-BCA419179895}" presName="node" presStyleLbl="node1" presStyleIdx="1" presStyleCnt="11" custScaleX="247521" custScaleY="337094" custLinFactNeighborX="-12817" custLinFactNeighborY="5904">
        <dgm:presLayoutVars>
          <dgm:bulletEnabled val="1"/>
        </dgm:presLayoutVars>
      </dgm:prSet>
      <dgm:spPr/>
      <dgm:t>
        <a:bodyPr/>
        <a:lstStyle/>
        <a:p>
          <a:endParaRPr lang="ru-RU"/>
        </a:p>
      </dgm:t>
    </dgm:pt>
    <dgm:pt modelId="{DC1C86A5-8C74-4034-814E-0BB8DA16ED21}" type="pres">
      <dgm:prSet presAssocID="{5758A983-2C23-41BE-84C9-7C4FD5DEA828}" presName="sibTrans" presStyleCnt="0"/>
      <dgm:spPr/>
    </dgm:pt>
    <dgm:pt modelId="{C5449498-C424-41AB-9CCD-886D9B429D3A}" type="pres">
      <dgm:prSet presAssocID="{A568777A-3DBF-4325-81FF-13106F66DEC1}" presName="node" presStyleLbl="node1" presStyleIdx="2" presStyleCnt="11" custScaleX="279336" custScaleY="319475" custLinFactNeighborX="53639" custLinFactNeighborY="11482">
        <dgm:presLayoutVars>
          <dgm:bulletEnabled val="1"/>
        </dgm:presLayoutVars>
      </dgm:prSet>
      <dgm:spPr/>
      <dgm:t>
        <a:bodyPr/>
        <a:lstStyle/>
        <a:p>
          <a:endParaRPr lang="ru-RU"/>
        </a:p>
      </dgm:t>
    </dgm:pt>
    <dgm:pt modelId="{617C9E09-9345-4D04-9F89-0AA0F9E9A02F}" type="pres">
      <dgm:prSet presAssocID="{DA84E366-3B01-4F24-92FE-54F713F88EE4}" presName="sibTrans" presStyleCnt="0"/>
      <dgm:spPr/>
    </dgm:pt>
    <dgm:pt modelId="{67B91947-8B65-46CF-AB13-AC374E00958B}" type="pres">
      <dgm:prSet presAssocID="{22A45959-32C1-4305-AFDC-EE5E6C05785D}" presName="node" presStyleLbl="node1" presStyleIdx="3" presStyleCnt="11" custScaleX="222647" custScaleY="234497" custLinFactNeighborX="-14503" custLinFactNeighborY="9720">
        <dgm:presLayoutVars>
          <dgm:bulletEnabled val="1"/>
        </dgm:presLayoutVars>
      </dgm:prSet>
      <dgm:spPr/>
      <dgm:t>
        <a:bodyPr/>
        <a:lstStyle/>
        <a:p>
          <a:endParaRPr lang="ru-RU"/>
        </a:p>
      </dgm:t>
    </dgm:pt>
    <dgm:pt modelId="{7425439C-B28A-4C96-A21E-CCCBD2F31FB9}" type="pres">
      <dgm:prSet presAssocID="{17310292-E7A9-490F-A633-AECB067688CC}" presName="sibTrans" presStyleCnt="0"/>
      <dgm:spPr/>
    </dgm:pt>
    <dgm:pt modelId="{EE4DEA22-D25C-4071-BC91-FD511FDE223B}" type="pres">
      <dgm:prSet presAssocID="{18EFB482-7199-4F65-9CC9-C9BCCAB510FD}" presName="node" presStyleLbl="node1" presStyleIdx="4" presStyleCnt="11" custScaleX="246028" custScaleY="255458" custLinFactNeighborX="1288" custLinFactNeighborY="20200">
        <dgm:presLayoutVars>
          <dgm:bulletEnabled val="1"/>
        </dgm:presLayoutVars>
      </dgm:prSet>
      <dgm:spPr/>
      <dgm:t>
        <a:bodyPr/>
        <a:lstStyle/>
        <a:p>
          <a:endParaRPr lang="ru-RU"/>
        </a:p>
      </dgm:t>
    </dgm:pt>
    <dgm:pt modelId="{EF19B991-FEB5-4120-8FC8-6F160DE6B3CF}" type="pres">
      <dgm:prSet presAssocID="{153B1372-1010-496B-B511-00D7DED3F121}" presName="sibTrans" presStyleCnt="0"/>
      <dgm:spPr/>
    </dgm:pt>
    <dgm:pt modelId="{4B51C243-4679-48AF-89EC-A2CE5ED9D7D5}" type="pres">
      <dgm:prSet presAssocID="{60A740E3-E6DD-47F7-AD3E-E3CDE537DA72}" presName="node" presStyleLbl="node1" presStyleIdx="5" presStyleCnt="11" custScaleX="203171" custScaleY="255458" custLinFactNeighborX="12101" custLinFactNeighborY="20200">
        <dgm:presLayoutVars>
          <dgm:bulletEnabled val="1"/>
        </dgm:presLayoutVars>
      </dgm:prSet>
      <dgm:spPr/>
      <dgm:t>
        <a:bodyPr/>
        <a:lstStyle/>
        <a:p>
          <a:endParaRPr lang="ru-RU"/>
        </a:p>
      </dgm:t>
    </dgm:pt>
    <dgm:pt modelId="{035D1AD0-A48A-43BB-AD48-E59850E06E56}" type="pres">
      <dgm:prSet presAssocID="{DB95A50B-0A46-480C-BFCD-58F5D677A50A}" presName="sibTrans" presStyleCnt="0"/>
      <dgm:spPr/>
    </dgm:pt>
    <dgm:pt modelId="{D98DF390-3508-4A19-B6D0-D35F7B87B1AA}" type="pres">
      <dgm:prSet presAssocID="{0A142222-EC75-4FDB-A37A-AD68352D3C09}" presName="node" presStyleLbl="node1" presStyleIdx="6" presStyleCnt="11" custScaleX="226094" custScaleY="255458" custLinFactNeighborX="28965" custLinFactNeighborY="4865">
        <dgm:presLayoutVars>
          <dgm:bulletEnabled val="1"/>
        </dgm:presLayoutVars>
      </dgm:prSet>
      <dgm:spPr/>
      <dgm:t>
        <a:bodyPr/>
        <a:lstStyle/>
        <a:p>
          <a:endParaRPr lang="ru-RU"/>
        </a:p>
      </dgm:t>
    </dgm:pt>
    <dgm:pt modelId="{29B830E9-441D-42F0-B56F-2AD6FD732554}" type="pres">
      <dgm:prSet presAssocID="{32E625BF-EF10-4BE4-97A5-A5E7B4CC26EE}" presName="sibTrans" presStyleCnt="0"/>
      <dgm:spPr/>
    </dgm:pt>
    <dgm:pt modelId="{D31C8855-BFE7-4B93-9003-14F5E6C44709}" type="pres">
      <dgm:prSet presAssocID="{F5A7C959-ACE7-4CF6-8A79-FB90A4780918}" presName="node" presStyleLbl="node1" presStyleIdx="7" presStyleCnt="11" custScaleX="203171" custScaleY="255458" custLinFactNeighborX="-39565" custLinFactNeighborY="-1640">
        <dgm:presLayoutVars>
          <dgm:bulletEnabled val="1"/>
        </dgm:presLayoutVars>
      </dgm:prSet>
      <dgm:spPr/>
      <dgm:t>
        <a:bodyPr/>
        <a:lstStyle/>
        <a:p>
          <a:endParaRPr lang="ru-RU"/>
        </a:p>
      </dgm:t>
    </dgm:pt>
    <dgm:pt modelId="{1660E5E3-356A-49DD-9700-708E2926140A}" type="pres">
      <dgm:prSet presAssocID="{61AD22E3-BFF4-4AE6-87EC-E1D3B02A24E1}" presName="sibTrans" presStyleCnt="0"/>
      <dgm:spPr/>
    </dgm:pt>
    <dgm:pt modelId="{35269EF7-B820-47EE-93F2-B0EC3AC67154}" type="pres">
      <dgm:prSet presAssocID="{F6ED532A-3453-42BA-8FB3-31A2DF8AFD3F}" presName="node" presStyleLbl="node1" presStyleIdx="8" presStyleCnt="11" custScaleX="224666" custScaleY="295064" custLinFactNeighborX="-4298" custLinFactNeighborY="2828">
        <dgm:presLayoutVars>
          <dgm:bulletEnabled val="1"/>
        </dgm:presLayoutVars>
      </dgm:prSet>
      <dgm:spPr/>
      <dgm:t>
        <a:bodyPr/>
        <a:lstStyle/>
        <a:p>
          <a:endParaRPr lang="ru-RU"/>
        </a:p>
      </dgm:t>
    </dgm:pt>
    <dgm:pt modelId="{6711487A-AE12-4573-B5D2-C8FBAEB84D9B}" type="pres">
      <dgm:prSet presAssocID="{C343BD31-C846-4F10-A468-6AD9D98885D6}" presName="sibTrans" presStyleCnt="0"/>
      <dgm:spPr/>
    </dgm:pt>
    <dgm:pt modelId="{21649447-6748-45DA-83CA-A72A1E62CA50}" type="pres">
      <dgm:prSet presAssocID="{69DEF1E8-101E-4853-BD48-DEED2386A44B}" presName="node" presStyleLbl="node1" presStyleIdx="9" presStyleCnt="11" custScaleX="228408" custScaleY="291554" custLinFactNeighborX="37079" custLinFactNeighborY="1073">
        <dgm:presLayoutVars>
          <dgm:bulletEnabled val="1"/>
        </dgm:presLayoutVars>
      </dgm:prSet>
      <dgm:spPr/>
      <dgm:t>
        <a:bodyPr/>
        <a:lstStyle/>
        <a:p>
          <a:endParaRPr lang="ru-RU"/>
        </a:p>
      </dgm:t>
    </dgm:pt>
    <dgm:pt modelId="{089B86CE-04C7-4640-A60F-120C9EB1DAC0}" type="pres">
      <dgm:prSet presAssocID="{8EC04F26-741B-4A6E-A423-294C3B1419F0}" presName="sibTrans" presStyleCnt="0"/>
      <dgm:spPr/>
    </dgm:pt>
    <dgm:pt modelId="{1A8629C2-A956-4E0B-9195-B235E79DCAB8}" type="pres">
      <dgm:prSet presAssocID="{78A4F460-2644-45AF-B904-56564AE22C84}" presName="node" presStyleLbl="node1" presStyleIdx="10" presStyleCnt="11" custAng="0" custScaleX="209975" custScaleY="337645" custLinFactNeighborX="58829" custLinFactNeighborY="8783">
        <dgm:presLayoutVars>
          <dgm:bulletEnabled val="1"/>
        </dgm:presLayoutVars>
      </dgm:prSet>
      <dgm:spPr/>
      <dgm:t>
        <a:bodyPr/>
        <a:lstStyle/>
        <a:p>
          <a:endParaRPr lang="ru-RU"/>
        </a:p>
      </dgm:t>
    </dgm:pt>
  </dgm:ptLst>
  <dgm:cxnLst>
    <dgm:cxn modelId="{CD1EAE8A-F89E-4C31-B9E1-FC46F0D9D624}" type="presOf" srcId="{F5A7C959-ACE7-4CF6-8A79-FB90A4780918}" destId="{D31C8855-BFE7-4B93-9003-14F5E6C44709}" srcOrd="0" destOrd="0" presId="urn:microsoft.com/office/officeart/2005/8/layout/default#2"/>
    <dgm:cxn modelId="{61A81549-14FC-4CDC-88CE-78EB57ED9F64}" type="presOf" srcId="{78A4F460-2644-45AF-B904-56564AE22C84}" destId="{1A8629C2-A956-4E0B-9195-B235E79DCAB8}" srcOrd="0" destOrd="0" presId="urn:microsoft.com/office/officeart/2005/8/layout/default#2"/>
    <dgm:cxn modelId="{671993CE-33C4-4C99-9FDB-9857CE49B1D9}" type="presOf" srcId="{F6ED532A-3453-42BA-8FB3-31A2DF8AFD3F}" destId="{35269EF7-B820-47EE-93F2-B0EC3AC67154}" srcOrd="0" destOrd="0" presId="urn:microsoft.com/office/officeart/2005/8/layout/default#2"/>
    <dgm:cxn modelId="{84FDDB46-0782-4EDA-97B9-E98857AC312A}" srcId="{D696A80F-1D28-4518-90F9-C4D30EAB3E53}" destId="{69DEF1E8-101E-4853-BD48-DEED2386A44B}" srcOrd="9" destOrd="0" parTransId="{3F39381E-2EB3-47F4-9280-82C1F78D878E}" sibTransId="{8EC04F26-741B-4A6E-A423-294C3B1419F0}"/>
    <dgm:cxn modelId="{41BFA096-9E1D-4297-8FDB-F0FC2581A698}" srcId="{D696A80F-1D28-4518-90F9-C4D30EAB3E53}" destId="{22A45959-32C1-4305-AFDC-EE5E6C05785D}" srcOrd="3" destOrd="0" parTransId="{7E62E91B-08AE-47AD-B89C-5418DE793559}" sibTransId="{17310292-E7A9-490F-A633-AECB067688CC}"/>
    <dgm:cxn modelId="{197C2A15-F0B1-474F-8647-0E482A592AF8}" srcId="{D696A80F-1D28-4518-90F9-C4D30EAB3E53}" destId="{60A740E3-E6DD-47F7-AD3E-E3CDE537DA72}" srcOrd="5" destOrd="0" parTransId="{6507CC19-531A-4B47-9E54-0187B4068C20}" sibTransId="{DB95A50B-0A46-480C-BFCD-58F5D677A50A}"/>
    <dgm:cxn modelId="{7817F5D7-08A1-461F-8CD4-F095C5065CC8}" srcId="{D696A80F-1D28-4518-90F9-C4D30EAB3E53}" destId="{A568777A-3DBF-4325-81FF-13106F66DEC1}" srcOrd="2" destOrd="0" parTransId="{89A12FE5-36B8-42CF-88D7-9B36AB43B5C5}" sibTransId="{DA84E366-3B01-4F24-92FE-54F713F88EE4}"/>
    <dgm:cxn modelId="{30C9EA92-B715-49EE-85BD-55035735F090}" srcId="{D696A80F-1D28-4518-90F9-C4D30EAB3E53}" destId="{C1B627C8-FEB6-44F7-B0AB-70C16DD53046}" srcOrd="0" destOrd="0" parTransId="{C4BFF824-E2F9-4C69-BC87-493CF8C979E2}" sibTransId="{37EC2265-7E3B-4546-9CB4-9E343EEC84E0}"/>
    <dgm:cxn modelId="{806FF045-8263-495C-9FFC-5D2DEAF461E1}" type="presOf" srcId="{22A45959-32C1-4305-AFDC-EE5E6C05785D}" destId="{67B91947-8B65-46CF-AB13-AC374E00958B}" srcOrd="0" destOrd="0" presId="urn:microsoft.com/office/officeart/2005/8/layout/default#2"/>
    <dgm:cxn modelId="{58646AA6-0619-4565-8839-13E14A530F50}" srcId="{D696A80F-1D28-4518-90F9-C4D30EAB3E53}" destId="{B797BA80-6B09-4784-8C57-BCA419179895}" srcOrd="1" destOrd="0" parTransId="{5C4BAF32-B469-4586-83BF-23FE2D04C2EF}" sibTransId="{5758A983-2C23-41BE-84C9-7C4FD5DEA828}"/>
    <dgm:cxn modelId="{0319CD46-77DC-4235-9AEE-6D7981412378}" srcId="{D696A80F-1D28-4518-90F9-C4D30EAB3E53}" destId="{F6ED532A-3453-42BA-8FB3-31A2DF8AFD3F}" srcOrd="8" destOrd="0" parTransId="{03C257BA-3800-48F9-8FEE-1FEDA6A607E7}" sibTransId="{C343BD31-C846-4F10-A468-6AD9D98885D6}"/>
    <dgm:cxn modelId="{185A24B1-199D-4981-936E-4449344BC9E4}" srcId="{D696A80F-1D28-4518-90F9-C4D30EAB3E53}" destId="{F5A7C959-ACE7-4CF6-8A79-FB90A4780918}" srcOrd="7" destOrd="0" parTransId="{BCAB0599-62F7-4130-9553-CF568ADD4B68}" sibTransId="{61AD22E3-BFF4-4AE6-87EC-E1D3B02A24E1}"/>
    <dgm:cxn modelId="{7B1AE994-60DA-4C94-B4B3-F664DE3B5880}" type="presOf" srcId="{0A142222-EC75-4FDB-A37A-AD68352D3C09}" destId="{D98DF390-3508-4A19-B6D0-D35F7B87B1AA}" srcOrd="0" destOrd="0" presId="urn:microsoft.com/office/officeart/2005/8/layout/default#2"/>
    <dgm:cxn modelId="{4DFB3A9B-7FF2-47B8-9528-B6B7BFC98324}" type="presOf" srcId="{C1B627C8-FEB6-44F7-B0AB-70C16DD53046}" destId="{5B5285CA-22F9-4022-8B79-BBFF9C899ED2}" srcOrd="0" destOrd="0" presId="urn:microsoft.com/office/officeart/2005/8/layout/default#2"/>
    <dgm:cxn modelId="{CD614AAE-E060-4228-9A76-B7E2030FA944}" srcId="{D696A80F-1D28-4518-90F9-C4D30EAB3E53}" destId="{0A142222-EC75-4FDB-A37A-AD68352D3C09}" srcOrd="6" destOrd="0" parTransId="{B93BDE44-3CDB-43D1-BDCD-87899D1BB7C7}" sibTransId="{32E625BF-EF10-4BE4-97A5-A5E7B4CC26EE}"/>
    <dgm:cxn modelId="{9BE5E9AE-2B9E-44EC-BD9B-1E49211B64E5}" type="presOf" srcId="{A568777A-3DBF-4325-81FF-13106F66DEC1}" destId="{C5449498-C424-41AB-9CCD-886D9B429D3A}" srcOrd="0" destOrd="0" presId="urn:microsoft.com/office/officeart/2005/8/layout/default#2"/>
    <dgm:cxn modelId="{C885D5CC-A0D2-411F-9445-CE85107B11F6}" type="presOf" srcId="{69DEF1E8-101E-4853-BD48-DEED2386A44B}" destId="{21649447-6748-45DA-83CA-A72A1E62CA50}" srcOrd="0" destOrd="0" presId="urn:microsoft.com/office/officeart/2005/8/layout/default#2"/>
    <dgm:cxn modelId="{EBA9EF4B-9293-44A9-9DDD-A1D74D8E131E}" type="presOf" srcId="{60A740E3-E6DD-47F7-AD3E-E3CDE537DA72}" destId="{4B51C243-4679-48AF-89EC-A2CE5ED9D7D5}" srcOrd="0" destOrd="0" presId="urn:microsoft.com/office/officeart/2005/8/layout/default#2"/>
    <dgm:cxn modelId="{B40A5853-FC51-4119-994D-48388516E1A4}" type="presOf" srcId="{B797BA80-6B09-4784-8C57-BCA419179895}" destId="{39CDB605-C903-442C-B6D6-0C0791DF7DF6}" srcOrd="0" destOrd="0" presId="urn:microsoft.com/office/officeart/2005/8/layout/default#2"/>
    <dgm:cxn modelId="{436D2A9A-5788-4341-B6AC-600429DAA16F}" type="presOf" srcId="{18EFB482-7199-4F65-9CC9-C9BCCAB510FD}" destId="{EE4DEA22-D25C-4071-BC91-FD511FDE223B}" srcOrd="0" destOrd="0" presId="urn:microsoft.com/office/officeart/2005/8/layout/default#2"/>
    <dgm:cxn modelId="{45995603-5F29-42A5-A6CF-B07B7FC15507}" srcId="{D696A80F-1D28-4518-90F9-C4D30EAB3E53}" destId="{78A4F460-2644-45AF-B904-56564AE22C84}" srcOrd="10" destOrd="0" parTransId="{57302F2B-3EAE-4766-AE32-3D3982142FCD}" sibTransId="{B7D6ED83-B9EC-48B5-81BB-378054080C0D}"/>
    <dgm:cxn modelId="{3A674185-E3D8-4DCF-B9A9-668BCC4695BC}" srcId="{D696A80F-1D28-4518-90F9-C4D30EAB3E53}" destId="{18EFB482-7199-4F65-9CC9-C9BCCAB510FD}" srcOrd="4" destOrd="0" parTransId="{171E745B-C324-403A-A3E5-97150BD98F0D}" sibTransId="{153B1372-1010-496B-B511-00D7DED3F121}"/>
    <dgm:cxn modelId="{28BA52C5-A5D5-4658-907A-B2F1A58B11B0}" type="presOf" srcId="{D696A80F-1D28-4518-90F9-C4D30EAB3E53}" destId="{4F857FE0-A490-416A-AB44-AF921ADEFDC2}" srcOrd="0" destOrd="0" presId="urn:microsoft.com/office/officeart/2005/8/layout/default#2"/>
    <dgm:cxn modelId="{22082D00-07AA-40D2-BB8B-7D41AD598CD2}" type="presParOf" srcId="{4F857FE0-A490-416A-AB44-AF921ADEFDC2}" destId="{5B5285CA-22F9-4022-8B79-BBFF9C899ED2}" srcOrd="0" destOrd="0" presId="urn:microsoft.com/office/officeart/2005/8/layout/default#2"/>
    <dgm:cxn modelId="{EAEE02EC-460B-459F-82FC-976E8DDD67FA}" type="presParOf" srcId="{4F857FE0-A490-416A-AB44-AF921ADEFDC2}" destId="{9CE47D23-49A3-4CCA-A1D0-E321B017E2A2}" srcOrd="1" destOrd="0" presId="urn:microsoft.com/office/officeart/2005/8/layout/default#2"/>
    <dgm:cxn modelId="{C6406C9F-2133-4318-9C9F-5F31E566FA3D}" type="presParOf" srcId="{4F857FE0-A490-416A-AB44-AF921ADEFDC2}" destId="{39CDB605-C903-442C-B6D6-0C0791DF7DF6}" srcOrd="2" destOrd="0" presId="urn:microsoft.com/office/officeart/2005/8/layout/default#2"/>
    <dgm:cxn modelId="{4D0A90C1-3C9B-4D12-BE6D-AF9F0B67722F}" type="presParOf" srcId="{4F857FE0-A490-416A-AB44-AF921ADEFDC2}" destId="{DC1C86A5-8C74-4034-814E-0BB8DA16ED21}" srcOrd="3" destOrd="0" presId="urn:microsoft.com/office/officeart/2005/8/layout/default#2"/>
    <dgm:cxn modelId="{8C688072-0611-4DA6-BE39-42F0664639F6}" type="presParOf" srcId="{4F857FE0-A490-416A-AB44-AF921ADEFDC2}" destId="{C5449498-C424-41AB-9CCD-886D9B429D3A}" srcOrd="4" destOrd="0" presId="urn:microsoft.com/office/officeart/2005/8/layout/default#2"/>
    <dgm:cxn modelId="{0DE0CF00-3FE4-46DC-9410-D17987DB8BB1}" type="presParOf" srcId="{4F857FE0-A490-416A-AB44-AF921ADEFDC2}" destId="{617C9E09-9345-4D04-9F89-0AA0F9E9A02F}" srcOrd="5" destOrd="0" presId="urn:microsoft.com/office/officeart/2005/8/layout/default#2"/>
    <dgm:cxn modelId="{B3C1234D-C073-4415-849C-D613FE0E1BA6}" type="presParOf" srcId="{4F857FE0-A490-416A-AB44-AF921ADEFDC2}" destId="{67B91947-8B65-46CF-AB13-AC374E00958B}" srcOrd="6" destOrd="0" presId="urn:microsoft.com/office/officeart/2005/8/layout/default#2"/>
    <dgm:cxn modelId="{17114ECE-F2E7-40D9-9BE1-72CEC9FC9956}" type="presParOf" srcId="{4F857FE0-A490-416A-AB44-AF921ADEFDC2}" destId="{7425439C-B28A-4C96-A21E-CCCBD2F31FB9}" srcOrd="7" destOrd="0" presId="urn:microsoft.com/office/officeart/2005/8/layout/default#2"/>
    <dgm:cxn modelId="{3D74468E-3680-4DBE-BE57-7CDE2FCA6C61}" type="presParOf" srcId="{4F857FE0-A490-416A-AB44-AF921ADEFDC2}" destId="{EE4DEA22-D25C-4071-BC91-FD511FDE223B}" srcOrd="8" destOrd="0" presId="urn:microsoft.com/office/officeart/2005/8/layout/default#2"/>
    <dgm:cxn modelId="{1E4D7D67-9E9D-45AD-BFD5-1D769081FB39}" type="presParOf" srcId="{4F857FE0-A490-416A-AB44-AF921ADEFDC2}" destId="{EF19B991-FEB5-4120-8FC8-6F160DE6B3CF}" srcOrd="9" destOrd="0" presId="urn:microsoft.com/office/officeart/2005/8/layout/default#2"/>
    <dgm:cxn modelId="{C9589DF8-EE30-4C05-8063-5639EB36AC90}" type="presParOf" srcId="{4F857FE0-A490-416A-AB44-AF921ADEFDC2}" destId="{4B51C243-4679-48AF-89EC-A2CE5ED9D7D5}" srcOrd="10" destOrd="0" presId="urn:microsoft.com/office/officeart/2005/8/layout/default#2"/>
    <dgm:cxn modelId="{B1EF7338-9210-444D-A6F0-7707C2829BD8}" type="presParOf" srcId="{4F857FE0-A490-416A-AB44-AF921ADEFDC2}" destId="{035D1AD0-A48A-43BB-AD48-E59850E06E56}" srcOrd="11" destOrd="0" presId="urn:microsoft.com/office/officeart/2005/8/layout/default#2"/>
    <dgm:cxn modelId="{8D7DFB2B-7D76-4191-BEA0-BBBF135D9721}" type="presParOf" srcId="{4F857FE0-A490-416A-AB44-AF921ADEFDC2}" destId="{D98DF390-3508-4A19-B6D0-D35F7B87B1AA}" srcOrd="12" destOrd="0" presId="urn:microsoft.com/office/officeart/2005/8/layout/default#2"/>
    <dgm:cxn modelId="{FEFC1CDE-2BA7-491D-B794-06FC1E4C7484}" type="presParOf" srcId="{4F857FE0-A490-416A-AB44-AF921ADEFDC2}" destId="{29B830E9-441D-42F0-B56F-2AD6FD732554}" srcOrd="13" destOrd="0" presId="urn:microsoft.com/office/officeart/2005/8/layout/default#2"/>
    <dgm:cxn modelId="{E27D327B-5221-4B5A-9D1D-D3412E6029F7}" type="presParOf" srcId="{4F857FE0-A490-416A-AB44-AF921ADEFDC2}" destId="{D31C8855-BFE7-4B93-9003-14F5E6C44709}" srcOrd="14" destOrd="0" presId="urn:microsoft.com/office/officeart/2005/8/layout/default#2"/>
    <dgm:cxn modelId="{05C95E3D-D7D9-4B7F-B4C3-E2687DCCF9B1}" type="presParOf" srcId="{4F857FE0-A490-416A-AB44-AF921ADEFDC2}" destId="{1660E5E3-356A-49DD-9700-708E2926140A}" srcOrd="15" destOrd="0" presId="urn:microsoft.com/office/officeart/2005/8/layout/default#2"/>
    <dgm:cxn modelId="{AB9B688C-BD5F-425F-9042-2DE07703EFEE}" type="presParOf" srcId="{4F857FE0-A490-416A-AB44-AF921ADEFDC2}" destId="{35269EF7-B820-47EE-93F2-B0EC3AC67154}" srcOrd="16" destOrd="0" presId="urn:microsoft.com/office/officeart/2005/8/layout/default#2"/>
    <dgm:cxn modelId="{54C1819D-D7B7-4484-9B40-C883A5CB0EB7}" type="presParOf" srcId="{4F857FE0-A490-416A-AB44-AF921ADEFDC2}" destId="{6711487A-AE12-4573-B5D2-C8FBAEB84D9B}" srcOrd="17" destOrd="0" presId="urn:microsoft.com/office/officeart/2005/8/layout/default#2"/>
    <dgm:cxn modelId="{FD3021CB-6D5E-4886-A1BB-11DDC5F2591B}" type="presParOf" srcId="{4F857FE0-A490-416A-AB44-AF921ADEFDC2}" destId="{21649447-6748-45DA-83CA-A72A1E62CA50}" srcOrd="18" destOrd="0" presId="urn:microsoft.com/office/officeart/2005/8/layout/default#2"/>
    <dgm:cxn modelId="{47A15197-6AD0-451E-8887-06856EA07911}" type="presParOf" srcId="{4F857FE0-A490-416A-AB44-AF921ADEFDC2}" destId="{089B86CE-04C7-4640-A60F-120C9EB1DAC0}" srcOrd="19" destOrd="0" presId="urn:microsoft.com/office/officeart/2005/8/layout/default#2"/>
    <dgm:cxn modelId="{850CA9AE-BEDD-4D83-9577-BBAB3386D14E}" type="presParOf" srcId="{4F857FE0-A490-416A-AB44-AF921ADEFDC2}" destId="{1A8629C2-A956-4E0B-9195-B235E79DCAB8}" srcOrd="20" destOrd="0" presId="urn:microsoft.com/office/officeart/2005/8/layout/defaul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AAE102-8ED4-4850-8569-B7C359083262}">
      <dsp:nvSpPr>
        <dsp:cNvPr id="0" name=""/>
        <dsp:cNvSpPr/>
      </dsp:nvSpPr>
      <dsp:spPr>
        <a:xfrm>
          <a:off x="71447" y="0"/>
          <a:ext cx="2589627" cy="1553776"/>
        </a:xfrm>
        <a:prstGeom prst="rect">
          <a:avLst/>
        </a:prstGeom>
        <a:gradFill rotWithShape="1">
          <a:gsLst>
            <a:gs pos="20000">
              <a:schemeClr val="accent6">
                <a:tint val="9000"/>
              </a:schemeClr>
            </a:gs>
            <a:gs pos="100000">
              <a:schemeClr val="accent6">
                <a:tint val="70000"/>
                <a:satMod val="100000"/>
              </a:schemeClr>
            </a:gs>
          </a:gsLst>
          <a:path path="circle">
            <a:fillToRect l="-15000" t="-15000" r="115000" b="115000"/>
          </a:path>
        </a:gradFill>
        <a:ln w="9525" cap="flat" cmpd="sng" algn="ctr">
          <a:solidFill>
            <a:schemeClr val="accent6">
              <a:shade val="48000"/>
              <a:satMod val="110000"/>
            </a:schemeClr>
          </a:solidFill>
          <a:prstDash val="solid"/>
        </a:ln>
        <a:effectLst>
          <a:outerShdw blurRad="130000" dist="101600" dir="2700000" algn="tl" rotWithShape="0">
            <a:srgbClr val="000000">
              <a:alpha val="35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ts val="0"/>
            </a:spcAft>
          </a:pPr>
          <a:r>
            <a:rPr lang="ru-RU" sz="1500" kern="1200" dirty="0" smtClean="0">
              <a:solidFill>
                <a:schemeClr val="tx1">
                  <a:lumMod val="95000"/>
                  <a:lumOff val="5000"/>
                </a:schemeClr>
              </a:solidFill>
              <a:latin typeface="Times New Roman" pitchFamily="18" charset="0"/>
              <a:cs typeface="Times New Roman" pitchFamily="18" charset="0"/>
            </a:rPr>
            <a:t>«</a:t>
          </a:r>
          <a:r>
            <a:rPr lang="ru-RU" sz="1500" b="0" kern="1200" dirty="0" smtClean="0"/>
            <a:t>О бюджетном процессе в Дубовском </a:t>
          </a:r>
          <a:endParaRPr lang="ru-RU" sz="1500" b="1" kern="1200" dirty="0" smtClean="0"/>
        </a:p>
        <a:p>
          <a:pPr lvl="0" algn="ctr" defTabSz="666750">
            <a:lnSpc>
              <a:spcPct val="90000"/>
            </a:lnSpc>
            <a:spcBef>
              <a:spcPct val="0"/>
            </a:spcBef>
            <a:spcAft>
              <a:spcPts val="0"/>
            </a:spcAft>
          </a:pPr>
          <a:r>
            <a:rPr lang="ru-RU" sz="1500" b="0" kern="1200" dirty="0" smtClean="0"/>
            <a:t>сельском поселении</a:t>
          </a:r>
          <a:r>
            <a:rPr lang="ru-RU" sz="1500" kern="1200" dirty="0" smtClean="0">
              <a:solidFill>
                <a:schemeClr val="tx1">
                  <a:lumMod val="95000"/>
                  <a:lumOff val="5000"/>
                </a:schemeClr>
              </a:solidFill>
              <a:latin typeface="Times New Roman" pitchFamily="18" charset="0"/>
              <a:cs typeface="Times New Roman" pitchFamily="18" charset="0"/>
            </a:rPr>
            <a:t>»</a:t>
          </a:r>
          <a:endParaRPr lang="ru-RU" sz="1500" kern="1200" dirty="0">
            <a:solidFill>
              <a:schemeClr val="tx1">
                <a:lumMod val="95000"/>
                <a:lumOff val="5000"/>
              </a:schemeClr>
            </a:solidFill>
            <a:latin typeface="Times New Roman" pitchFamily="18" charset="0"/>
            <a:cs typeface="Times New Roman" pitchFamily="18" charset="0"/>
          </a:endParaRPr>
        </a:p>
      </dsp:txBody>
      <dsp:txXfrm>
        <a:off x="71447" y="0"/>
        <a:ext cx="2589627" cy="1553776"/>
      </dsp:txXfrm>
    </dsp:sp>
    <dsp:sp modelId="{708B2EB3-74B2-47E0-9BCA-19B608F7E16E}">
      <dsp:nvSpPr>
        <dsp:cNvPr id="0" name=""/>
        <dsp:cNvSpPr/>
      </dsp:nvSpPr>
      <dsp:spPr>
        <a:xfrm>
          <a:off x="5572153" y="0"/>
          <a:ext cx="2589627" cy="1553776"/>
        </a:xfrm>
        <a:prstGeom prst="rect">
          <a:avLst/>
        </a:prstGeom>
        <a:gradFill rotWithShape="1">
          <a:gsLst>
            <a:gs pos="20000">
              <a:schemeClr val="accent2">
                <a:tint val="9000"/>
              </a:schemeClr>
            </a:gs>
            <a:gs pos="100000">
              <a:schemeClr val="accent2">
                <a:tint val="70000"/>
                <a:satMod val="100000"/>
              </a:schemeClr>
            </a:gs>
          </a:gsLst>
          <a:path path="circle">
            <a:fillToRect l="-15000" t="-15000" r="115000" b="115000"/>
          </a:path>
        </a:gradFill>
        <a:ln w="9525" cap="flat" cmpd="sng" algn="ctr">
          <a:solidFill>
            <a:schemeClr val="accent2">
              <a:shade val="48000"/>
              <a:satMod val="110000"/>
            </a:schemeClr>
          </a:solidFill>
          <a:prstDash val="solid"/>
        </a:ln>
        <a:effectLst>
          <a:outerShdw blurRad="130000" dist="101600" dir="2700000" algn="tl" rotWithShape="0">
            <a:srgbClr val="000000">
              <a:alpha val="35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solidFill>
                <a:schemeClr val="tx1"/>
              </a:solidFill>
              <a:latin typeface="Times New Roman" pitchFamily="18" charset="0"/>
              <a:cs typeface="Times New Roman" pitchFamily="18" charset="0"/>
            </a:rPr>
            <a:t>Основные направления бюджетной и налоговой политики </a:t>
          </a:r>
          <a:r>
            <a:rPr lang="ru-RU" sz="1500" kern="1200" dirty="0" smtClean="0">
              <a:solidFill>
                <a:schemeClr val="tx1"/>
              </a:solidFill>
              <a:latin typeface="Times New Roman" pitchFamily="18" charset="0"/>
              <a:cs typeface="Times New Roman" pitchFamily="18" charset="0"/>
            </a:rPr>
            <a:t>Дубовского сельского поселения </a:t>
          </a:r>
          <a:r>
            <a:rPr lang="ru-RU" sz="1500" kern="1200" dirty="0" smtClean="0">
              <a:solidFill>
                <a:schemeClr val="tx1"/>
              </a:solidFill>
              <a:latin typeface="Times New Roman" pitchFamily="18" charset="0"/>
              <a:cs typeface="Times New Roman" pitchFamily="18" charset="0"/>
            </a:rPr>
            <a:t>на 2020-2022 годы (Постановление от </a:t>
          </a:r>
          <a:r>
            <a:rPr lang="ru-RU" sz="1500" kern="1200" dirty="0" smtClean="0">
              <a:solidFill>
                <a:schemeClr val="tx1"/>
              </a:solidFill>
              <a:latin typeface="Times New Roman" pitchFamily="18" charset="0"/>
              <a:cs typeface="Times New Roman" pitchFamily="18" charset="0"/>
            </a:rPr>
            <a:t>01.11.2019 </a:t>
          </a:r>
          <a:r>
            <a:rPr lang="ru-RU" sz="1500" kern="1200" dirty="0" smtClean="0">
              <a:solidFill>
                <a:schemeClr val="tx1"/>
              </a:solidFill>
              <a:latin typeface="Times New Roman" pitchFamily="18" charset="0"/>
              <a:cs typeface="Times New Roman" pitchFamily="18" charset="0"/>
            </a:rPr>
            <a:t>№ </a:t>
          </a:r>
          <a:r>
            <a:rPr lang="ru-RU" sz="1500" kern="1200" dirty="0" smtClean="0">
              <a:solidFill>
                <a:schemeClr val="tx1"/>
              </a:solidFill>
              <a:latin typeface="Times New Roman" pitchFamily="18" charset="0"/>
              <a:cs typeface="Times New Roman" pitchFamily="18" charset="0"/>
            </a:rPr>
            <a:t>163</a:t>
          </a:r>
          <a:endParaRPr lang="ru-RU" sz="1500" kern="1200" dirty="0">
            <a:solidFill>
              <a:schemeClr val="tx1"/>
            </a:solidFill>
            <a:latin typeface="Times New Roman" pitchFamily="18" charset="0"/>
            <a:cs typeface="Times New Roman" pitchFamily="18" charset="0"/>
          </a:endParaRPr>
        </a:p>
      </dsp:txBody>
      <dsp:txXfrm>
        <a:off x="5572153" y="0"/>
        <a:ext cx="2589627" cy="1553776"/>
      </dsp:txXfrm>
    </dsp:sp>
    <dsp:sp modelId="{6D445966-3F30-454D-82BE-0395345C2F90}">
      <dsp:nvSpPr>
        <dsp:cNvPr id="0" name=""/>
        <dsp:cNvSpPr/>
      </dsp:nvSpPr>
      <dsp:spPr>
        <a:xfrm>
          <a:off x="5643601" y="2629913"/>
          <a:ext cx="2589627" cy="1553776"/>
        </a:xfrm>
        <a:prstGeom prst="rect">
          <a:avLst/>
        </a:prstGeom>
        <a:solidFill>
          <a:schemeClr val="accent4"/>
        </a:solidFill>
        <a:ln w="38100" cap="flat" cmpd="sng" algn="ctr">
          <a:solidFill>
            <a:schemeClr val="lt1"/>
          </a:solidFill>
          <a:prstDash val="solid"/>
        </a:ln>
        <a:effectLst>
          <a:outerShdw blurRad="130000" dist="101600" dir="2700000" algn="tl" rotWithShape="0">
            <a:srgbClr val="000000">
              <a:alpha val="35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solidFill>
                <a:schemeClr val="tx1"/>
              </a:solidFill>
            </a:rPr>
            <a:t>Муниципальные программы  </a:t>
          </a:r>
          <a:r>
            <a:rPr lang="ru-RU" sz="1500" kern="1200" dirty="0" smtClean="0">
              <a:solidFill>
                <a:schemeClr val="tx1"/>
              </a:solidFill>
            </a:rPr>
            <a:t>Дубовского сельского поселения</a:t>
          </a:r>
          <a:endParaRPr lang="ru-RU" sz="1500" kern="1200" dirty="0">
            <a:solidFill>
              <a:schemeClr val="tx1"/>
            </a:solidFill>
          </a:endParaRPr>
        </a:p>
      </dsp:txBody>
      <dsp:txXfrm>
        <a:off x="5643601" y="2629913"/>
        <a:ext cx="2589627" cy="1553776"/>
      </dsp:txXfrm>
    </dsp:sp>
    <dsp:sp modelId="{88FEBF96-E976-46D4-81AB-E77C42CEC9DE}">
      <dsp:nvSpPr>
        <dsp:cNvPr id="0" name=""/>
        <dsp:cNvSpPr/>
      </dsp:nvSpPr>
      <dsp:spPr>
        <a:xfrm>
          <a:off x="142869" y="2629913"/>
          <a:ext cx="2589627" cy="1553776"/>
        </a:xfrm>
        <a:prstGeom prst="rect">
          <a:avLst/>
        </a:prstGeom>
        <a:gradFill rotWithShape="1">
          <a:gsLst>
            <a:gs pos="20000">
              <a:schemeClr val="accent5">
                <a:tint val="9000"/>
              </a:schemeClr>
            </a:gs>
            <a:gs pos="100000">
              <a:schemeClr val="accent5">
                <a:tint val="70000"/>
                <a:satMod val="100000"/>
              </a:schemeClr>
            </a:gs>
          </a:gsLst>
          <a:path path="circle">
            <a:fillToRect l="-15000" t="-15000" r="115000" b="115000"/>
          </a:path>
        </a:gradFill>
        <a:ln w="9525" cap="flat" cmpd="sng" algn="ctr">
          <a:solidFill>
            <a:schemeClr val="accent5">
              <a:shade val="48000"/>
              <a:satMod val="110000"/>
            </a:schemeClr>
          </a:solidFill>
          <a:prstDash val="solid"/>
        </a:ln>
        <a:effectLst>
          <a:outerShdw blurRad="130000" dist="101600" dir="2700000" algn="tl" rotWithShape="0">
            <a:srgbClr val="000000">
              <a:alpha val="35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solidFill>
                <a:schemeClr val="tx1">
                  <a:lumMod val="95000"/>
                  <a:lumOff val="5000"/>
                </a:schemeClr>
              </a:solidFill>
              <a:latin typeface="Times New Roman" pitchFamily="18" charset="0"/>
              <a:cs typeface="Times New Roman" pitchFamily="18" charset="0"/>
            </a:rPr>
            <a:t>Прогноз социально-экономического развития </a:t>
          </a:r>
          <a:r>
            <a:rPr lang="ru-RU" sz="1500" kern="1200" dirty="0" smtClean="0">
              <a:solidFill>
                <a:schemeClr val="tx1">
                  <a:lumMod val="95000"/>
                  <a:lumOff val="5000"/>
                </a:schemeClr>
              </a:solidFill>
              <a:latin typeface="Times New Roman" pitchFamily="18" charset="0"/>
              <a:cs typeface="Times New Roman" pitchFamily="18" charset="0"/>
            </a:rPr>
            <a:t>Дубовского сельского поселения </a:t>
          </a:r>
          <a:r>
            <a:rPr lang="ru-RU" sz="1500" kern="1200" dirty="0" smtClean="0">
              <a:solidFill>
                <a:schemeClr val="tx1">
                  <a:lumMod val="95000"/>
                  <a:lumOff val="5000"/>
                </a:schemeClr>
              </a:solidFill>
              <a:latin typeface="Times New Roman" pitchFamily="18" charset="0"/>
              <a:cs typeface="Times New Roman" pitchFamily="18" charset="0"/>
            </a:rPr>
            <a:t>на 2020-2022 годы</a:t>
          </a:r>
        </a:p>
      </dsp:txBody>
      <dsp:txXfrm>
        <a:off x="142869" y="2629913"/>
        <a:ext cx="2589627" cy="1553776"/>
      </dsp:txXfrm>
    </dsp:sp>
    <dsp:sp modelId="{EB02618D-F0D0-4A02-A37B-87B2006ABF18}">
      <dsp:nvSpPr>
        <dsp:cNvPr id="0" name=""/>
        <dsp:cNvSpPr/>
      </dsp:nvSpPr>
      <dsp:spPr>
        <a:xfrm>
          <a:off x="2786076" y="1218721"/>
          <a:ext cx="2589627" cy="1553776"/>
        </a:xfrm>
        <a:prstGeom prst="rect">
          <a:avLst/>
        </a:prstGeom>
        <a:gradFill rotWithShape="1">
          <a:gsLst>
            <a:gs pos="20000">
              <a:schemeClr val="accent2">
                <a:tint val="9000"/>
              </a:schemeClr>
            </a:gs>
            <a:gs pos="100000">
              <a:schemeClr val="accent2">
                <a:tint val="70000"/>
                <a:satMod val="100000"/>
              </a:schemeClr>
            </a:gs>
          </a:gsLst>
          <a:path path="circle">
            <a:fillToRect l="-15000" t="-15000" r="115000" b="115000"/>
          </a:path>
        </a:gradFill>
        <a:ln w="9525" cap="flat" cmpd="sng" algn="ctr">
          <a:solidFill>
            <a:schemeClr val="accent2">
              <a:shade val="48000"/>
              <a:satMod val="110000"/>
            </a:schemeClr>
          </a:solidFill>
          <a:prstDash val="solid"/>
        </a:ln>
        <a:effectLst>
          <a:outerShdw blurRad="130000" dist="101600" dir="2700000" algn="tl" rotWithShape="0">
            <a:srgbClr val="000000">
              <a:alpha val="35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solidFill>
                <a:srgbClr val="C00000"/>
              </a:solidFill>
              <a:latin typeface="Times New Roman" pitchFamily="18" charset="0"/>
              <a:cs typeface="Times New Roman" pitchFamily="18" charset="0"/>
            </a:rPr>
            <a:t>Основа формирования бюджета </a:t>
          </a:r>
          <a:r>
            <a:rPr lang="ru-RU" sz="1600" kern="1200" dirty="0" smtClean="0">
              <a:solidFill>
                <a:srgbClr val="C00000"/>
              </a:solidFill>
              <a:latin typeface="Times New Roman" pitchFamily="18" charset="0"/>
              <a:cs typeface="Times New Roman" pitchFamily="18" charset="0"/>
            </a:rPr>
            <a:t>Дубовского сельского </a:t>
          </a:r>
          <a:r>
            <a:rPr lang="ru-RU" sz="1600" kern="1200" dirty="0" smtClean="0">
              <a:solidFill>
                <a:srgbClr val="C00000"/>
              </a:solidFill>
              <a:latin typeface="Times New Roman" pitchFamily="18" charset="0"/>
              <a:cs typeface="Times New Roman" pitchFamily="18" charset="0"/>
            </a:rPr>
            <a:t>поселения на 2020 год и на плановый период 2021 и 2022 годов</a:t>
          </a:r>
          <a:endParaRPr lang="ru-RU" sz="1600" kern="1200" dirty="0">
            <a:solidFill>
              <a:srgbClr val="C00000"/>
            </a:solidFill>
            <a:latin typeface="Times New Roman" pitchFamily="18" charset="0"/>
            <a:cs typeface="Times New Roman" pitchFamily="18" charset="0"/>
          </a:endParaRPr>
        </a:p>
      </dsp:txBody>
      <dsp:txXfrm>
        <a:off x="2786076" y="1218721"/>
        <a:ext cx="2589627" cy="15537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5285CA-22F9-4022-8B79-BBFF9C899ED2}">
      <dsp:nvSpPr>
        <dsp:cNvPr id="0" name=""/>
        <dsp:cNvSpPr/>
      </dsp:nvSpPr>
      <dsp:spPr>
        <a:xfrm>
          <a:off x="514397" y="100607"/>
          <a:ext cx="2163422" cy="1473029"/>
        </a:xfrm>
        <a:prstGeom prst="rect">
          <a:avLst/>
        </a:prstGeom>
        <a:solidFill>
          <a:schemeClr val="accent5">
            <a:lumMod val="20000"/>
            <a:lumOff val="80000"/>
          </a:schemeClr>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1200" kern="1200" dirty="0" smtClean="0">
              <a:solidFill>
                <a:srgbClr val="7030A0"/>
              </a:solidFill>
            </a:rPr>
            <a:t>«Обеспечение качественными жилищно-коммунальными услугами населения Дубовского сельского поселения»</a:t>
          </a:r>
          <a:r>
            <a:rPr lang="ru-RU" sz="1200" kern="1200" dirty="0" smtClean="0">
              <a:solidFill>
                <a:srgbClr val="7030A0"/>
              </a:solidFill>
            </a:rPr>
            <a:t> 4 311,2 </a:t>
          </a:r>
          <a:r>
            <a:rPr lang="ru-RU" sz="1200" kern="1200" dirty="0" smtClean="0">
              <a:solidFill>
                <a:srgbClr val="7030A0"/>
              </a:solidFill>
            </a:rPr>
            <a:t>тыс.руб . </a:t>
          </a:r>
          <a:r>
            <a:rPr lang="ru-RU" sz="1200" kern="1200" dirty="0" smtClean="0">
              <a:solidFill>
                <a:srgbClr val="7030A0"/>
              </a:solidFill>
            </a:rPr>
            <a:t>22,4 % </a:t>
          </a:r>
          <a:r>
            <a:rPr lang="ru-RU" sz="1200" kern="1200" dirty="0" smtClean="0">
              <a:solidFill>
                <a:srgbClr val="7030A0"/>
              </a:solidFill>
            </a:rPr>
            <a:t>от всех расходов </a:t>
          </a:r>
        </a:p>
      </dsp:txBody>
      <dsp:txXfrm>
        <a:off x="514397" y="100607"/>
        <a:ext cx="2163422" cy="1473029"/>
      </dsp:txXfrm>
    </dsp:sp>
    <dsp:sp modelId="{39CDB605-C903-442C-B6D6-0C0791DF7DF6}">
      <dsp:nvSpPr>
        <dsp:cNvPr id="0" name=""/>
        <dsp:cNvSpPr/>
      </dsp:nvSpPr>
      <dsp:spPr>
        <a:xfrm>
          <a:off x="3034681" y="28597"/>
          <a:ext cx="1937038" cy="1582809"/>
        </a:xfrm>
        <a:prstGeom prst="rect">
          <a:avLst/>
        </a:prstGeom>
        <a:solidFill>
          <a:schemeClr val="accent4">
            <a:lumMod val="20000"/>
            <a:lumOff val="80000"/>
          </a:schemeClr>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accent1">
                  <a:lumMod val="50000"/>
                </a:schemeClr>
              </a:solidFill>
            </a:rPr>
            <a:t>«</a:t>
          </a:r>
          <a:r>
            <a:rPr lang="ru-RU" sz="1200" kern="1200" dirty="0" smtClean="0">
              <a:solidFill>
                <a:schemeClr val="accent1">
                  <a:lumMod val="50000"/>
                </a:schemeClr>
              </a:solidFill>
            </a:rPr>
            <a:t>Обеспечение общественного порядка и противодействие преступности</a:t>
          </a:r>
          <a:r>
            <a:rPr lang="ru-RU" sz="1200" kern="1200" dirty="0" smtClean="0">
              <a:solidFill>
                <a:schemeClr val="accent1">
                  <a:lumMod val="50000"/>
                </a:schemeClr>
              </a:solidFill>
            </a:rPr>
            <a:t>»  60,0 </a:t>
          </a:r>
          <a:r>
            <a:rPr lang="ru-RU" sz="1200" kern="1200" dirty="0" err="1" smtClean="0">
              <a:solidFill>
                <a:schemeClr val="accent1">
                  <a:lumMod val="50000"/>
                </a:schemeClr>
              </a:solidFill>
            </a:rPr>
            <a:t>тыс.руб</a:t>
          </a:r>
          <a:r>
            <a:rPr lang="ru-RU" sz="1200" kern="1200" dirty="0" smtClean="0">
              <a:solidFill>
                <a:schemeClr val="accent1">
                  <a:lumMod val="50000"/>
                </a:schemeClr>
              </a:solidFill>
            </a:rPr>
            <a:t> </a:t>
          </a:r>
          <a:r>
            <a:rPr lang="ru-RU" sz="1200" kern="1200" dirty="0" smtClean="0">
              <a:solidFill>
                <a:schemeClr val="accent1">
                  <a:lumMod val="50000"/>
                </a:schemeClr>
              </a:solidFill>
            </a:rPr>
            <a:t>0,3 % </a:t>
          </a:r>
          <a:r>
            <a:rPr lang="ru-RU" sz="1200" kern="1200" dirty="0" smtClean="0">
              <a:solidFill>
                <a:schemeClr val="accent1">
                  <a:lumMod val="50000"/>
                </a:schemeClr>
              </a:solidFill>
            </a:rPr>
            <a:t>от всех расходов</a:t>
          </a:r>
          <a:endParaRPr lang="ru-RU" sz="1200" kern="1200" dirty="0">
            <a:solidFill>
              <a:schemeClr val="accent1">
                <a:lumMod val="50000"/>
              </a:schemeClr>
            </a:solidFill>
          </a:endParaRPr>
        </a:p>
      </dsp:txBody>
      <dsp:txXfrm>
        <a:off x="3034681" y="28597"/>
        <a:ext cx="1937038" cy="1582809"/>
      </dsp:txXfrm>
    </dsp:sp>
    <dsp:sp modelId="{C5449498-C424-41AB-9CCD-886D9B429D3A}">
      <dsp:nvSpPr>
        <dsp:cNvPr id="0" name=""/>
        <dsp:cNvSpPr/>
      </dsp:nvSpPr>
      <dsp:spPr>
        <a:xfrm>
          <a:off x="5570046" y="96153"/>
          <a:ext cx="2186015" cy="1500079"/>
        </a:xfrm>
        <a:prstGeom prst="rect">
          <a:avLst/>
        </a:prstGeom>
        <a:solidFill>
          <a:schemeClr val="accent3">
            <a:lumMod val="40000"/>
            <a:lumOff val="60000"/>
          </a:schemeClr>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rgbClr val="0070C0"/>
              </a:solidFill>
            </a:rPr>
            <a:t>«</a:t>
          </a:r>
          <a:r>
            <a:rPr lang="ru-RU" sz="1200" kern="1200" dirty="0" smtClean="0">
              <a:solidFill>
                <a:srgbClr val="0070C0"/>
              </a:solidFill>
            </a:rPr>
            <a:t>Защита населения и территории от чрезвычайных ситуаций, обеспечение пожарной безопасности и безопасности людей на водных объектах</a:t>
          </a:r>
          <a:r>
            <a:rPr lang="ru-RU" sz="1200" kern="1200" dirty="0" smtClean="0">
              <a:solidFill>
                <a:srgbClr val="0070C0"/>
              </a:solidFill>
            </a:rPr>
            <a:t>» 21,3 </a:t>
          </a:r>
          <a:r>
            <a:rPr lang="ru-RU" sz="1200" kern="1200" dirty="0" smtClean="0">
              <a:solidFill>
                <a:srgbClr val="0070C0"/>
              </a:solidFill>
            </a:rPr>
            <a:t>тыс.руб или </a:t>
          </a:r>
          <a:r>
            <a:rPr lang="ru-RU" sz="1200" kern="1200" dirty="0" smtClean="0">
              <a:solidFill>
                <a:srgbClr val="0070C0"/>
              </a:solidFill>
            </a:rPr>
            <a:t>0,1 % </a:t>
          </a:r>
          <a:r>
            <a:rPr lang="ru-RU" sz="1200" kern="1200" dirty="0" smtClean="0">
              <a:solidFill>
                <a:srgbClr val="0070C0"/>
              </a:solidFill>
            </a:rPr>
            <a:t>от всех расходов</a:t>
          </a:r>
          <a:endParaRPr lang="ru-RU" sz="1200" kern="1200" dirty="0">
            <a:solidFill>
              <a:srgbClr val="0070C0"/>
            </a:solidFill>
          </a:endParaRPr>
        </a:p>
      </dsp:txBody>
      <dsp:txXfrm>
        <a:off x="5570046" y="96153"/>
        <a:ext cx="2186015" cy="1500079"/>
      </dsp:txXfrm>
    </dsp:sp>
    <dsp:sp modelId="{67B91947-8B65-46CF-AB13-AC374E00958B}">
      <dsp:nvSpPr>
        <dsp:cNvPr id="0" name=""/>
        <dsp:cNvSpPr/>
      </dsp:nvSpPr>
      <dsp:spPr>
        <a:xfrm>
          <a:off x="370387" y="1756792"/>
          <a:ext cx="1742380" cy="1101069"/>
        </a:xfrm>
        <a:prstGeom prst="rect">
          <a:avLst/>
        </a:prstGeom>
        <a:solidFill>
          <a:schemeClr val="accent6">
            <a:lumMod val="20000"/>
            <a:lumOff val="80000"/>
          </a:schemeClr>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rgbClr val="0070C0"/>
              </a:solidFill>
            </a:rPr>
            <a:t>«</a:t>
          </a:r>
          <a:r>
            <a:rPr lang="ru-RU" sz="1200" kern="1200" dirty="0" smtClean="0">
              <a:solidFill>
                <a:srgbClr val="0070C0"/>
              </a:solidFill>
            </a:rPr>
            <a:t>Развитие культуры и туризма</a:t>
          </a:r>
          <a:r>
            <a:rPr lang="ru-RU" sz="1200" kern="1200" dirty="0" smtClean="0">
              <a:solidFill>
                <a:srgbClr val="0070C0"/>
              </a:solidFill>
            </a:rPr>
            <a:t>»  1 734,6 </a:t>
          </a:r>
          <a:r>
            <a:rPr lang="ru-RU" sz="1200" kern="1200" dirty="0" smtClean="0">
              <a:solidFill>
                <a:srgbClr val="0070C0"/>
              </a:solidFill>
            </a:rPr>
            <a:t>тыс.руб или </a:t>
          </a:r>
          <a:r>
            <a:rPr lang="ru-RU" sz="1200" kern="1200" dirty="0" smtClean="0">
              <a:solidFill>
                <a:srgbClr val="0070C0"/>
              </a:solidFill>
            </a:rPr>
            <a:t>9,0 % </a:t>
          </a:r>
          <a:r>
            <a:rPr lang="ru-RU" sz="1200" kern="1200" dirty="0" smtClean="0">
              <a:solidFill>
                <a:srgbClr val="0070C0"/>
              </a:solidFill>
            </a:rPr>
            <a:t>от всех  расходов</a:t>
          </a:r>
          <a:endParaRPr lang="ru-RU" sz="1200" kern="1200" dirty="0">
            <a:solidFill>
              <a:srgbClr val="0070C0"/>
            </a:solidFill>
          </a:endParaRPr>
        </a:p>
      </dsp:txBody>
      <dsp:txXfrm>
        <a:off x="370387" y="1756792"/>
        <a:ext cx="1742380" cy="1101069"/>
      </dsp:txXfrm>
    </dsp:sp>
    <dsp:sp modelId="{EE4DEA22-D25C-4071-BC91-FD511FDE223B}">
      <dsp:nvSpPr>
        <dsp:cNvPr id="0" name=""/>
        <dsp:cNvSpPr/>
      </dsp:nvSpPr>
      <dsp:spPr>
        <a:xfrm>
          <a:off x="2314602" y="1756790"/>
          <a:ext cx="1925354" cy="1199491"/>
        </a:xfrm>
        <a:prstGeom prst="rect">
          <a:avLst/>
        </a:prstGeom>
        <a:solidFill>
          <a:schemeClr val="bg2">
            <a:lumMod val="90000"/>
          </a:schemeClr>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rgbClr val="000099"/>
              </a:solidFill>
            </a:rPr>
            <a:t>«</a:t>
          </a:r>
          <a:r>
            <a:rPr lang="ru-RU" sz="1200" kern="1200" dirty="0" smtClean="0">
              <a:solidFill>
                <a:srgbClr val="000099"/>
              </a:solidFill>
            </a:rPr>
            <a:t>Охрана окружающей среды и рациональное природопользование</a:t>
          </a:r>
          <a:r>
            <a:rPr lang="ru-RU" sz="1200" kern="1200" dirty="0" smtClean="0">
              <a:solidFill>
                <a:srgbClr val="000099"/>
              </a:solidFill>
            </a:rPr>
            <a:t>»  2 761,7 </a:t>
          </a:r>
          <a:r>
            <a:rPr lang="ru-RU" sz="1200" kern="1200" dirty="0" err="1" smtClean="0">
              <a:solidFill>
                <a:srgbClr val="000099"/>
              </a:solidFill>
            </a:rPr>
            <a:t>тыс.руб</a:t>
          </a:r>
          <a:r>
            <a:rPr lang="ru-RU" sz="1200" kern="1200" dirty="0" smtClean="0">
              <a:solidFill>
                <a:srgbClr val="000099"/>
              </a:solidFill>
            </a:rPr>
            <a:t> </a:t>
          </a:r>
          <a:r>
            <a:rPr lang="ru-RU" sz="1200" kern="1200" dirty="0" smtClean="0">
              <a:solidFill>
                <a:srgbClr val="000099"/>
              </a:solidFill>
            </a:rPr>
            <a:t>14,4 % от всех  расходов</a:t>
          </a:r>
          <a:endParaRPr lang="ru-RU" sz="1200" kern="1200" dirty="0">
            <a:solidFill>
              <a:srgbClr val="000099"/>
            </a:solidFill>
          </a:endParaRPr>
        </a:p>
      </dsp:txBody>
      <dsp:txXfrm>
        <a:off x="2314602" y="1756790"/>
        <a:ext cx="1925354" cy="1199491"/>
      </dsp:txXfrm>
    </dsp:sp>
    <dsp:sp modelId="{4B51C243-4679-48AF-89EC-A2CE5ED9D7D5}">
      <dsp:nvSpPr>
        <dsp:cNvPr id="0" name=""/>
        <dsp:cNvSpPr/>
      </dsp:nvSpPr>
      <dsp:spPr>
        <a:xfrm>
          <a:off x="4402834" y="1756790"/>
          <a:ext cx="1589966" cy="1199491"/>
        </a:xfrm>
        <a:prstGeom prst="rect">
          <a:avLst/>
        </a:prstGeom>
        <a:solidFill>
          <a:schemeClr val="accent2">
            <a:lumMod val="40000"/>
            <a:lumOff val="60000"/>
          </a:schemeClr>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accent6">
                  <a:lumMod val="50000"/>
                </a:schemeClr>
              </a:solidFill>
            </a:rPr>
            <a:t>«Развитие физической культуры и спорта» </a:t>
          </a:r>
          <a:r>
            <a:rPr lang="ru-RU" sz="1200" kern="1200" dirty="0" smtClean="0">
              <a:solidFill>
                <a:schemeClr val="accent6">
                  <a:lumMod val="50000"/>
                </a:schemeClr>
              </a:solidFill>
            </a:rPr>
            <a:t>9,0 </a:t>
          </a:r>
          <a:r>
            <a:rPr lang="ru-RU" sz="1200" kern="1200" dirty="0" err="1" smtClean="0">
              <a:solidFill>
                <a:schemeClr val="accent6">
                  <a:lumMod val="50000"/>
                </a:schemeClr>
              </a:solidFill>
            </a:rPr>
            <a:t>тыс.руб</a:t>
          </a:r>
          <a:r>
            <a:rPr lang="ru-RU" sz="1200" kern="1200" dirty="0" smtClean="0">
              <a:solidFill>
                <a:schemeClr val="accent6">
                  <a:lumMod val="50000"/>
                </a:schemeClr>
              </a:solidFill>
            </a:rPr>
            <a:t> 0,05% от всех расходов</a:t>
          </a:r>
          <a:endParaRPr lang="ru-RU" sz="1200" kern="1200" dirty="0">
            <a:solidFill>
              <a:schemeClr val="accent6">
                <a:lumMod val="50000"/>
              </a:schemeClr>
            </a:solidFill>
          </a:endParaRPr>
        </a:p>
      </dsp:txBody>
      <dsp:txXfrm>
        <a:off x="4402834" y="1756790"/>
        <a:ext cx="1589966" cy="1199491"/>
      </dsp:txXfrm>
    </dsp:sp>
    <dsp:sp modelId="{D98DF390-3508-4A19-B6D0-D35F7B87B1AA}">
      <dsp:nvSpPr>
        <dsp:cNvPr id="0" name=""/>
        <dsp:cNvSpPr/>
      </dsp:nvSpPr>
      <dsp:spPr>
        <a:xfrm>
          <a:off x="6203032" y="1684785"/>
          <a:ext cx="1769356" cy="1199491"/>
        </a:xfrm>
        <a:prstGeom prst="rect">
          <a:avLst/>
        </a:prstGeom>
        <a:solidFill>
          <a:schemeClr val="accent4">
            <a:lumMod val="40000"/>
            <a:lumOff val="60000"/>
          </a:schemeClr>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accent6">
                  <a:lumMod val="50000"/>
                </a:schemeClr>
              </a:solidFill>
            </a:rPr>
            <a:t>«Содействие занятости населения</a:t>
          </a:r>
          <a:r>
            <a:rPr lang="ru-RU" sz="1200" kern="1200" dirty="0" smtClean="0">
              <a:solidFill>
                <a:schemeClr val="accent6">
                  <a:lumMod val="50000"/>
                </a:schemeClr>
              </a:solidFill>
            </a:rPr>
            <a:t>»  465,0 </a:t>
          </a:r>
          <a:r>
            <a:rPr lang="ru-RU" sz="1200" kern="1200" dirty="0" err="1" smtClean="0">
              <a:solidFill>
                <a:schemeClr val="accent6">
                  <a:lumMod val="50000"/>
                </a:schemeClr>
              </a:solidFill>
            </a:rPr>
            <a:t>тыс.руб</a:t>
          </a:r>
          <a:r>
            <a:rPr lang="ru-RU" sz="1200" kern="1200" dirty="0" smtClean="0">
              <a:solidFill>
                <a:schemeClr val="accent6">
                  <a:lumMod val="50000"/>
                </a:schemeClr>
              </a:solidFill>
            </a:rPr>
            <a:t> 2,4 % от всех расходов</a:t>
          </a:r>
          <a:endParaRPr lang="ru-RU" sz="1200" kern="1200" dirty="0">
            <a:solidFill>
              <a:schemeClr val="accent6">
                <a:lumMod val="50000"/>
              </a:schemeClr>
            </a:solidFill>
          </a:endParaRPr>
        </a:p>
      </dsp:txBody>
      <dsp:txXfrm>
        <a:off x="6203032" y="1684785"/>
        <a:ext cx="1769356" cy="1199491"/>
      </dsp:txXfrm>
    </dsp:sp>
    <dsp:sp modelId="{D31C8855-BFE7-4B93-9003-14F5E6C44709}">
      <dsp:nvSpPr>
        <dsp:cNvPr id="0" name=""/>
        <dsp:cNvSpPr/>
      </dsp:nvSpPr>
      <dsp:spPr>
        <a:xfrm>
          <a:off x="298374" y="3124943"/>
          <a:ext cx="1589966" cy="1199491"/>
        </a:xfrm>
        <a:prstGeom prst="rect">
          <a:avLst/>
        </a:prstGeom>
        <a:blipFill rotWithShape="0">
          <a:blip xmlns:r="http://schemas.openxmlformats.org/officeDocument/2006/relationships" r:embed="rId1"/>
          <a:tile tx="0" ty="0" sx="100000" sy="100000" flip="none" algn="tl"/>
        </a:blip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accent6">
                  <a:lumMod val="50000"/>
                </a:schemeClr>
              </a:solidFill>
            </a:rPr>
            <a:t>«Развитие транспортной системы» </a:t>
          </a:r>
          <a:r>
            <a:rPr lang="ru-RU" sz="1200" kern="1200" dirty="0" smtClean="0">
              <a:solidFill>
                <a:schemeClr val="accent6">
                  <a:lumMod val="50000"/>
                </a:schemeClr>
              </a:solidFill>
            </a:rPr>
            <a:t>660,5 </a:t>
          </a:r>
          <a:r>
            <a:rPr lang="ru-RU" sz="1200" kern="1200" dirty="0" err="1" smtClean="0">
              <a:solidFill>
                <a:schemeClr val="accent6">
                  <a:lumMod val="50000"/>
                </a:schemeClr>
              </a:solidFill>
            </a:rPr>
            <a:t>тыс.руб</a:t>
          </a:r>
          <a:r>
            <a:rPr lang="ru-RU" sz="1200" kern="1200" dirty="0" smtClean="0">
              <a:solidFill>
                <a:schemeClr val="accent6">
                  <a:lumMod val="50000"/>
                </a:schemeClr>
              </a:solidFill>
            </a:rPr>
            <a:t>  </a:t>
          </a:r>
          <a:r>
            <a:rPr lang="ru-RU" sz="1200" kern="1200" dirty="0" smtClean="0">
              <a:solidFill>
                <a:schemeClr val="accent6">
                  <a:lumMod val="50000"/>
                </a:schemeClr>
              </a:solidFill>
            </a:rPr>
            <a:t>3,4 % от всех расходов</a:t>
          </a:r>
          <a:endParaRPr lang="ru-RU" sz="1200" kern="1200" dirty="0">
            <a:solidFill>
              <a:schemeClr val="accent6">
                <a:lumMod val="50000"/>
              </a:schemeClr>
            </a:solidFill>
          </a:endParaRPr>
        </a:p>
      </dsp:txBody>
      <dsp:txXfrm>
        <a:off x="298374" y="3124943"/>
        <a:ext cx="1589966" cy="1199491"/>
      </dsp:txXfrm>
    </dsp:sp>
    <dsp:sp modelId="{35269EF7-B820-47EE-93F2-B0EC3AC67154}">
      <dsp:nvSpPr>
        <dsp:cNvPr id="0" name=""/>
        <dsp:cNvSpPr/>
      </dsp:nvSpPr>
      <dsp:spPr>
        <a:xfrm>
          <a:off x="2242589" y="3052938"/>
          <a:ext cx="1758181" cy="1385459"/>
        </a:xfrm>
        <a:prstGeom prst="rect">
          <a:avLst/>
        </a:prstGeom>
        <a:solidFill>
          <a:srgbClr val="EFDDEE"/>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2"/>
              </a:solidFill>
            </a:rPr>
            <a:t> </a:t>
          </a:r>
          <a:r>
            <a:rPr lang="ru-RU" sz="1200" kern="1200" dirty="0" smtClean="0">
              <a:solidFill>
                <a:srgbClr val="000099"/>
              </a:solidFill>
            </a:rPr>
            <a:t>«</a:t>
          </a:r>
          <a:r>
            <a:rPr lang="ru-RU" sz="1200" kern="1200" dirty="0" smtClean="0">
              <a:solidFill>
                <a:srgbClr val="000099"/>
              </a:solidFill>
            </a:rPr>
            <a:t>Формирование современной городской среды на территории Дубовского сельского поселения» 1 400,0 </a:t>
          </a:r>
          <a:r>
            <a:rPr lang="ru-RU" sz="1200" kern="1200" dirty="0" err="1" smtClean="0">
              <a:solidFill>
                <a:srgbClr val="000099"/>
              </a:solidFill>
            </a:rPr>
            <a:t>тыс.руб</a:t>
          </a:r>
          <a:r>
            <a:rPr lang="ru-RU" sz="1200" kern="1200" dirty="0" smtClean="0">
              <a:solidFill>
                <a:srgbClr val="000099"/>
              </a:solidFill>
            </a:rPr>
            <a:t>  7,3% </a:t>
          </a:r>
          <a:r>
            <a:rPr lang="ru-RU" sz="1200" kern="1200" dirty="0" smtClean="0">
              <a:solidFill>
                <a:srgbClr val="000099"/>
              </a:solidFill>
            </a:rPr>
            <a:t>от всех расходов</a:t>
          </a:r>
          <a:endParaRPr lang="ru-RU" sz="1200" kern="1200" dirty="0">
            <a:solidFill>
              <a:srgbClr val="000099"/>
            </a:solidFill>
          </a:endParaRPr>
        </a:p>
      </dsp:txBody>
      <dsp:txXfrm>
        <a:off x="2242589" y="3052938"/>
        <a:ext cx="1758181" cy="1385459"/>
      </dsp:txXfrm>
    </dsp:sp>
    <dsp:sp modelId="{21649447-6748-45DA-83CA-A72A1E62CA50}">
      <dsp:nvSpPr>
        <dsp:cNvPr id="0" name=""/>
        <dsp:cNvSpPr/>
      </dsp:nvSpPr>
      <dsp:spPr>
        <a:xfrm>
          <a:off x="4402834" y="3052938"/>
          <a:ext cx="1787465" cy="1368978"/>
        </a:xfrm>
        <a:prstGeom prst="rect">
          <a:avLst/>
        </a:prstGeom>
        <a:solidFill>
          <a:srgbClr val="F9FCD0"/>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accent6">
                  <a:lumMod val="50000"/>
                </a:schemeClr>
              </a:solidFill>
            </a:rPr>
            <a:t>«Муниципальная политика» </a:t>
          </a:r>
        </a:p>
        <a:p>
          <a:pPr lvl="0" algn="ctr" defTabSz="533400">
            <a:lnSpc>
              <a:spcPct val="90000"/>
            </a:lnSpc>
            <a:spcBef>
              <a:spcPct val="0"/>
            </a:spcBef>
            <a:spcAft>
              <a:spcPct val="35000"/>
            </a:spcAft>
          </a:pPr>
          <a:r>
            <a:rPr lang="ru-RU" sz="1200" kern="1200" dirty="0" smtClean="0">
              <a:solidFill>
                <a:schemeClr val="accent6">
                  <a:lumMod val="50000"/>
                </a:schemeClr>
              </a:solidFill>
            </a:rPr>
            <a:t>6 771,3 </a:t>
          </a:r>
          <a:r>
            <a:rPr lang="ru-RU" sz="1200" kern="1200" dirty="0" err="1" smtClean="0">
              <a:solidFill>
                <a:schemeClr val="accent6">
                  <a:lumMod val="50000"/>
                </a:schemeClr>
              </a:solidFill>
            </a:rPr>
            <a:t>тыс.руб</a:t>
          </a:r>
          <a:r>
            <a:rPr lang="ru-RU" sz="1200" kern="1200" dirty="0" smtClean="0">
              <a:solidFill>
                <a:schemeClr val="accent6">
                  <a:lumMod val="50000"/>
                </a:schemeClr>
              </a:solidFill>
            </a:rPr>
            <a:t>.</a:t>
          </a:r>
        </a:p>
        <a:p>
          <a:pPr lvl="0" algn="ctr" defTabSz="533400">
            <a:lnSpc>
              <a:spcPct val="90000"/>
            </a:lnSpc>
            <a:spcBef>
              <a:spcPct val="0"/>
            </a:spcBef>
            <a:spcAft>
              <a:spcPct val="35000"/>
            </a:spcAft>
          </a:pPr>
          <a:r>
            <a:rPr lang="ru-RU" sz="1200" kern="1200" dirty="0" smtClean="0">
              <a:solidFill>
                <a:schemeClr val="accent6">
                  <a:lumMod val="50000"/>
                </a:schemeClr>
              </a:solidFill>
            </a:rPr>
            <a:t>35,25%  от всех расходов</a:t>
          </a:r>
          <a:endParaRPr lang="ru-RU" sz="1200" kern="1200" dirty="0">
            <a:solidFill>
              <a:schemeClr val="accent6">
                <a:lumMod val="50000"/>
              </a:schemeClr>
            </a:solidFill>
          </a:endParaRPr>
        </a:p>
      </dsp:txBody>
      <dsp:txXfrm>
        <a:off x="4402834" y="3052938"/>
        <a:ext cx="1787465" cy="1368978"/>
      </dsp:txXfrm>
    </dsp:sp>
    <dsp:sp modelId="{1A8629C2-A956-4E0B-9195-B235E79DCAB8}">
      <dsp:nvSpPr>
        <dsp:cNvPr id="0" name=""/>
        <dsp:cNvSpPr/>
      </dsp:nvSpPr>
      <dsp:spPr>
        <a:xfrm>
          <a:off x="6438767" y="2940566"/>
          <a:ext cx="1643212" cy="1585396"/>
        </a:xfrm>
        <a:prstGeom prst="rect">
          <a:avLst/>
        </a:prstGeom>
        <a:solidFill>
          <a:srgbClr val="B98590"/>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bg1"/>
              </a:solidFill>
            </a:rPr>
            <a:t>«</a:t>
          </a:r>
          <a:r>
            <a:rPr lang="ru-RU" sz="1200" kern="1200" dirty="0" smtClean="0">
              <a:solidFill>
                <a:schemeClr val="bg1"/>
              </a:solidFill>
            </a:rPr>
            <a:t>Управление муниципальным имуществом</a:t>
          </a:r>
          <a:r>
            <a:rPr lang="ru-RU" sz="1200" kern="1200" dirty="0" smtClean="0">
              <a:solidFill>
                <a:schemeClr val="bg1"/>
              </a:solidFill>
            </a:rPr>
            <a:t>» 321,0 </a:t>
          </a:r>
          <a:r>
            <a:rPr lang="ru-RU" sz="1200" kern="1200" dirty="0" err="1" smtClean="0">
              <a:solidFill>
                <a:schemeClr val="bg1"/>
              </a:solidFill>
            </a:rPr>
            <a:t>тыс.руб</a:t>
          </a:r>
          <a:r>
            <a:rPr lang="ru-RU" sz="1200" kern="1200" dirty="0" smtClean="0">
              <a:solidFill>
                <a:schemeClr val="bg1"/>
              </a:solidFill>
            </a:rPr>
            <a:t>. 1,7% от всех расходов</a:t>
          </a:r>
          <a:endParaRPr lang="ru-RU" sz="1200" kern="1200" dirty="0">
            <a:solidFill>
              <a:schemeClr val="bg1"/>
            </a:solidFill>
          </a:endParaRPr>
        </a:p>
      </dsp:txBody>
      <dsp:txXfrm>
        <a:off x="6438767" y="2940566"/>
        <a:ext cx="1643212" cy="1585396"/>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endParaRPr lang="ru-RU"/>
          </a:p>
        </p:txBody>
      </p:sp>
      <p:sp>
        <p:nvSpPr>
          <p:cNvPr id="4096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fld id="{DA3CAC49-80B7-4ED2-ADA0-DC959BDA7A31}" type="datetimeFigureOut">
              <a:rPr lang="ru-RU"/>
              <a:pPr/>
              <a:t>21.01.2020</a:t>
            </a:fld>
            <a:endParaRPr lang="ru-RU"/>
          </a:p>
        </p:txBody>
      </p:sp>
      <p:sp>
        <p:nvSpPr>
          <p:cNvPr id="4096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endParaRPr lang="ru-RU"/>
          </a:p>
        </p:txBody>
      </p:sp>
      <p:sp>
        <p:nvSpPr>
          <p:cNvPr id="4096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fld id="{34CBEE41-8B28-4AA7-9813-53953AF1987D}" type="slidenum">
              <a:rPr lang="ru-RU"/>
              <a:pPr/>
              <a:t>‹#›</a:t>
            </a:fld>
            <a:endParaRPr lang="ru-RU"/>
          </a:p>
        </p:txBody>
      </p:sp>
    </p:spTree>
    <p:extLst>
      <p:ext uri="{BB962C8B-B14F-4D97-AF65-F5344CB8AC3E}">
        <p14:creationId xmlns:p14="http://schemas.microsoft.com/office/powerpoint/2010/main" val="3162794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endParaRPr lang="ru-RU"/>
          </a:p>
        </p:txBody>
      </p:sp>
      <p:sp>
        <p:nvSpPr>
          <p:cNvPr id="3993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fld id="{2F546AAC-9A63-4A4F-85FE-FF89BC26A77C}" type="datetimeFigureOut">
              <a:rPr lang="ru-RU"/>
              <a:pPr/>
              <a:t>21.01.2020</a:t>
            </a:fld>
            <a:endParaRPr lang="ru-RU"/>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994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endParaRPr lang="ru-RU"/>
          </a:p>
        </p:txBody>
      </p:sp>
      <p:sp>
        <p:nvSpPr>
          <p:cNvPr id="3994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fld id="{377EF395-FBB7-42F2-BF0A-7AEDE6C5FF30}" type="slidenum">
              <a:rPr lang="ru-RU"/>
              <a:pPr/>
              <a:t>‹#›</a:t>
            </a:fld>
            <a:endParaRPr lang="ru-RU"/>
          </a:p>
        </p:txBody>
      </p:sp>
    </p:spTree>
    <p:extLst>
      <p:ext uri="{BB962C8B-B14F-4D97-AF65-F5344CB8AC3E}">
        <p14:creationId xmlns:p14="http://schemas.microsoft.com/office/powerpoint/2010/main" val="366735112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13"/>
          <p:cNvSpPr>
            <a:spLocks noGrp="1"/>
          </p:cNvSpPr>
          <p:nvPr>
            <p:ph type="dt" sz="half" idx="10"/>
          </p:nvPr>
        </p:nvSpPr>
        <p:spPr>
          <a:ln/>
        </p:spPr>
        <p:txBody>
          <a:bodyPr/>
          <a:lstStyle>
            <a:lvl1pPr>
              <a:defRPr/>
            </a:lvl1pPr>
          </a:lstStyle>
          <a:p>
            <a:pPr>
              <a:defRPr/>
            </a:pPr>
            <a:fld id="{42F291A6-B5BA-46A3-8379-87FFC55DC0E3}" type="datetimeFigureOut">
              <a:rPr lang="ru-RU"/>
              <a:pPr>
                <a:defRPr/>
              </a:pPr>
              <a:t>21.01.2020</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139A3653-77B2-4EDF-9457-48A88D63CDB6}" type="slidenum">
              <a:rPr lang="ru-RU"/>
              <a:pPr>
                <a:defRPr/>
              </a:pPr>
              <a:t>‹#›</a:t>
            </a:fld>
            <a:endParaRPr lang="ru-RU"/>
          </a:p>
        </p:txBody>
      </p:sp>
    </p:spTree>
    <p:extLst>
      <p:ext uri="{BB962C8B-B14F-4D97-AF65-F5344CB8AC3E}">
        <p14:creationId xmlns:p14="http://schemas.microsoft.com/office/powerpoint/2010/main" val="1273758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a:ln/>
        </p:spPr>
        <p:txBody>
          <a:bodyPr/>
          <a:lstStyle>
            <a:lvl1pPr>
              <a:defRPr/>
            </a:lvl1pPr>
          </a:lstStyle>
          <a:p>
            <a:pPr>
              <a:defRPr/>
            </a:pPr>
            <a:fld id="{A755F765-080D-4A38-82FC-0AE646C1E4E9}" type="datetimeFigureOut">
              <a:rPr lang="ru-RU"/>
              <a:pPr>
                <a:defRPr/>
              </a:pPr>
              <a:t>21.01.2020</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6F583BFB-FF5A-4AFC-AD49-1D67FC1FCCEC}" type="slidenum">
              <a:rPr lang="ru-RU"/>
              <a:pPr>
                <a:defRPr/>
              </a:pPr>
              <a:t>‹#›</a:t>
            </a:fld>
            <a:endParaRPr lang="ru-RU"/>
          </a:p>
        </p:txBody>
      </p:sp>
    </p:spTree>
    <p:extLst>
      <p:ext uri="{BB962C8B-B14F-4D97-AF65-F5344CB8AC3E}">
        <p14:creationId xmlns:p14="http://schemas.microsoft.com/office/powerpoint/2010/main" val="2051193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a:ln/>
        </p:spPr>
        <p:txBody>
          <a:bodyPr/>
          <a:lstStyle>
            <a:lvl1pPr>
              <a:defRPr/>
            </a:lvl1pPr>
          </a:lstStyle>
          <a:p>
            <a:pPr>
              <a:defRPr/>
            </a:pPr>
            <a:fld id="{4FAED6C3-6D7B-4EFA-B23A-E9491D7E7429}" type="datetimeFigureOut">
              <a:rPr lang="ru-RU"/>
              <a:pPr>
                <a:defRPr/>
              </a:pPr>
              <a:t>21.01.2020</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CD1881CC-E07D-492E-AA31-CFFD6118B349}" type="slidenum">
              <a:rPr lang="ru-RU"/>
              <a:pPr>
                <a:defRPr/>
              </a:pPr>
              <a:t>‹#›</a:t>
            </a:fld>
            <a:endParaRPr lang="ru-RU"/>
          </a:p>
        </p:txBody>
      </p:sp>
    </p:spTree>
    <p:extLst>
      <p:ext uri="{BB962C8B-B14F-4D97-AF65-F5344CB8AC3E}">
        <p14:creationId xmlns:p14="http://schemas.microsoft.com/office/powerpoint/2010/main" val="958778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708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708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416675"/>
            <a:ext cx="2133600" cy="365125"/>
          </a:xfrm>
        </p:spPr>
        <p:txBody>
          <a:bodyPr/>
          <a:lstStyle>
            <a:lvl1pPr>
              <a:defRPr/>
            </a:lvl1pPr>
          </a:lstStyle>
          <a:p>
            <a:pPr>
              <a:defRPr/>
            </a:pPr>
            <a:fld id="{E8002731-A952-4935-A456-CD979D109D05}" type="datetimeFigureOut">
              <a:rPr lang="ru-RU"/>
              <a:pPr>
                <a:defRPr/>
              </a:pPr>
              <a:t>21.01.2020</a:t>
            </a:fld>
            <a:endParaRPr lang="ru-RU"/>
          </a:p>
        </p:txBody>
      </p:sp>
      <p:sp>
        <p:nvSpPr>
          <p:cNvPr id="6" name="Нижний колонтитул 5"/>
          <p:cNvSpPr>
            <a:spLocks noGrp="1"/>
          </p:cNvSpPr>
          <p:nvPr>
            <p:ph type="ftr" sz="quarter" idx="11"/>
          </p:nvPr>
        </p:nvSpPr>
        <p:spPr>
          <a:xfrm>
            <a:off x="3124200" y="6416675"/>
            <a:ext cx="2895600" cy="365125"/>
          </a:xfrm>
        </p:spPr>
        <p:txBody>
          <a:bodyPr/>
          <a:lstStyle>
            <a:lvl1pPr>
              <a:defRPr/>
            </a:lvl1pPr>
          </a:lstStyle>
          <a:p>
            <a:pPr>
              <a:defRPr/>
            </a:pPr>
            <a:endParaRPr lang="ru-RU"/>
          </a:p>
        </p:txBody>
      </p:sp>
      <p:sp>
        <p:nvSpPr>
          <p:cNvPr id="7" name="Номер слайда 6"/>
          <p:cNvSpPr>
            <a:spLocks noGrp="1"/>
          </p:cNvSpPr>
          <p:nvPr>
            <p:ph type="sldNum" sz="quarter" idx="12"/>
          </p:nvPr>
        </p:nvSpPr>
        <p:spPr>
          <a:xfrm>
            <a:off x="7924800" y="6416675"/>
            <a:ext cx="762000" cy="365125"/>
          </a:xfrm>
        </p:spPr>
        <p:txBody>
          <a:bodyPr/>
          <a:lstStyle>
            <a:lvl1pPr>
              <a:defRPr/>
            </a:lvl1pPr>
          </a:lstStyle>
          <a:p>
            <a:pPr>
              <a:defRPr/>
            </a:pPr>
            <a:fld id="{4E0293A2-DEAC-464B-80DE-D8C3C649EA04}" type="slidenum">
              <a:rPr lang="ru-RU"/>
              <a:pPr>
                <a:defRPr/>
              </a:pPr>
              <a:t>‹#›</a:t>
            </a:fld>
            <a:endParaRPr lang="ru-RU"/>
          </a:p>
        </p:txBody>
      </p:sp>
    </p:spTree>
    <p:extLst>
      <p:ext uri="{BB962C8B-B14F-4D97-AF65-F5344CB8AC3E}">
        <p14:creationId xmlns:p14="http://schemas.microsoft.com/office/powerpoint/2010/main" val="4863825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457200" y="274638"/>
            <a:ext cx="8229600" cy="60340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2"/>
          <p:cNvSpPr>
            <a:spLocks noGrp="1"/>
          </p:cNvSpPr>
          <p:nvPr>
            <p:ph type="dt" sz="half" idx="10"/>
          </p:nvPr>
        </p:nvSpPr>
        <p:spPr>
          <a:xfrm>
            <a:off x="457200" y="6416675"/>
            <a:ext cx="2133600" cy="365125"/>
          </a:xfrm>
        </p:spPr>
        <p:txBody>
          <a:bodyPr/>
          <a:lstStyle>
            <a:lvl1pPr>
              <a:defRPr/>
            </a:lvl1pPr>
          </a:lstStyle>
          <a:p>
            <a:pPr>
              <a:defRPr/>
            </a:pPr>
            <a:fld id="{AE9E81CA-9FF7-442E-9BB7-66AC96568D0E}" type="datetimeFigureOut">
              <a:rPr lang="ru-RU"/>
              <a:pPr>
                <a:defRPr/>
              </a:pPr>
              <a:t>21.01.2020</a:t>
            </a:fld>
            <a:endParaRPr lang="ru-RU"/>
          </a:p>
        </p:txBody>
      </p:sp>
      <p:sp>
        <p:nvSpPr>
          <p:cNvPr id="4" name="Нижний колонтитул 3"/>
          <p:cNvSpPr>
            <a:spLocks noGrp="1"/>
          </p:cNvSpPr>
          <p:nvPr>
            <p:ph type="ftr" sz="quarter" idx="11"/>
          </p:nvPr>
        </p:nvSpPr>
        <p:spPr>
          <a:xfrm>
            <a:off x="3124200" y="6416675"/>
            <a:ext cx="2895600" cy="365125"/>
          </a:xfrm>
        </p:spPr>
        <p:txBody>
          <a:bodyPr/>
          <a:lstStyle>
            <a:lvl1pPr>
              <a:defRPr/>
            </a:lvl1pPr>
          </a:lstStyle>
          <a:p>
            <a:pPr>
              <a:defRPr/>
            </a:pPr>
            <a:endParaRPr lang="ru-RU"/>
          </a:p>
        </p:txBody>
      </p:sp>
      <p:sp>
        <p:nvSpPr>
          <p:cNvPr id="5" name="Номер слайда 4"/>
          <p:cNvSpPr>
            <a:spLocks noGrp="1"/>
          </p:cNvSpPr>
          <p:nvPr>
            <p:ph type="sldNum" sz="quarter" idx="12"/>
          </p:nvPr>
        </p:nvSpPr>
        <p:spPr>
          <a:xfrm>
            <a:off x="7924800" y="6416675"/>
            <a:ext cx="762000" cy="365125"/>
          </a:xfrm>
        </p:spPr>
        <p:txBody>
          <a:bodyPr/>
          <a:lstStyle>
            <a:lvl1pPr>
              <a:defRPr/>
            </a:lvl1pPr>
          </a:lstStyle>
          <a:p>
            <a:pPr>
              <a:defRPr/>
            </a:pPr>
            <a:fld id="{4EE3620C-EBA8-496E-ADB7-25C80AB711F9}" type="slidenum">
              <a:rPr lang="ru-RU"/>
              <a:pPr>
                <a:defRPr/>
              </a:pPr>
              <a:t>‹#›</a:t>
            </a:fld>
            <a:endParaRPr lang="ru-RU"/>
          </a:p>
        </p:txBody>
      </p:sp>
    </p:spTree>
    <p:extLst>
      <p:ext uri="{BB962C8B-B14F-4D97-AF65-F5344CB8AC3E}">
        <p14:creationId xmlns:p14="http://schemas.microsoft.com/office/powerpoint/2010/main" val="717765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a:ln/>
        </p:spPr>
        <p:txBody>
          <a:bodyPr/>
          <a:lstStyle>
            <a:lvl1pPr>
              <a:defRPr/>
            </a:lvl1pPr>
          </a:lstStyle>
          <a:p>
            <a:pPr>
              <a:defRPr/>
            </a:pPr>
            <a:fld id="{FC7D3212-87C7-4CB2-A175-26985089D53A}" type="datetimeFigureOut">
              <a:rPr lang="ru-RU"/>
              <a:pPr>
                <a:defRPr/>
              </a:pPr>
              <a:t>21.01.2020</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C927DA52-8609-4CF3-976D-2D8A93914695}" type="slidenum">
              <a:rPr lang="ru-RU"/>
              <a:pPr>
                <a:defRPr/>
              </a:pPr>
              <a:t>‹#›</a:t>
            </a:fld>
            <a:endParaRPr lang="ru-RU"/>
          </a:p>
        </p:txBody>
      </p:sp>
    </p:spTree>
    <p:extLst>
      <p:ext uri="{BB962C8B-B14F-4D97-AF65-F5344CB8AC3E}">
        <p14:creationId xmlns:p14="http://schemas.microsoft.com/office/powerpoint/2010/main" val="2058969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13"/>
          <p:cNvSpPr>
            <a:spLocks noGrp="1"/>
          </p:cNvSpPr>
          <p:nvPr>
            <p:ph type="dt" sz="half" idx="10"/>
          </p:nvPr>
        </p:nvSpPr>
        <p:spPr>
          <a:ln/>
        </p:spPr>
        <p:txBody>
          <a:bodyPr/>
          <a:lstStyle>
            <a:lvl1pPr>
              <a:defRPr/>
            </a:lvl1pPr>
          </a:lstStyle>
          <a:p>
            <a:pPr>
              <a:defRPr/>
            </a:pPr>
            <a:fld id="{8810B672-B7D0-449A-A620-6223B8627FA2}" type="datetimeFigureOut">
              <a:rPr lang="ru-RU"/>
              <a:pPr>
                <a:defRPr/>
              </a:pPr>
              <a:t>21.01.2020</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2CFEBA0A-D762-42AD-B2DA-6523A769CE4D}" type="slidenum">
              <a:rPr lang="ru-RU"/>
              <a:pPr>
                <a:defRPr/>
              </a:pPr>
              <a:t>‹#›</a:t>
            </a:fld>
            <a:endParaRPr lang="ru-RU"/>
          </a:p>
        </p:txBody>
      </p:sp>
    </p:spTree>
    <p:extLst>
      <p:ext uri="{BB962C8B-B14F-4D97-AF65-F5344CB8AC3E}">
        <p14:creationId xmlns:p14="http://schemas.microsoft.com/office/powerpoint/2010/main" val="1238295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a:ln/>
        </p:spPr>
        <p:txBody>
          <a:bodyPr/>
          <a:lstStyle>
            <a:lvl1pPr>
              <a:defRPr/>
            </a:lvl1pPr>
          </a:lstStyle>
          <a:p>
            <a:pPr>
              <a:defRPr/>
            </a:pPr>
            <a:fld id="{9E399DEB-E318-471B-8C06-C6D87A4EE682}" type="datetimeFigureOut">
              <a:rPr lang="ru-RU"/>
              <a:pPr>
                <a:defRPr/>
              </a:pPr>
              <a:t>21.01.2020</a:t>
            </a:fld>
            <a:endParaRPr lang="ru-RU"/>
          </a:p>
        </p:txBody>
      </p:sp>
      <p:sp>
        <p:nvSpPr>
          <p:cNvPr id="6" name="Нижний колонтитул 2"/>
          <p:cNvSpPr>
            <a:spLocks noGrp="1"/>
          </p:cNvSpPr>
          <p:nvPr>
            <p:ph type="ftr" sz="quarter" idx="11"/>
          </p:nvPr>
        </p:nvSpPr>
        <p:spPr>
          <a:ln/>
        </p:spPr>
        <p:txBody>
          <a:bodyPr/>
          <a:lstStyle>
            <a:lvl1pPr>
              <a:defRPr/>
            </a:lvl1pPr>
          </a:lstStyle>
          <a:p>
            <a:pPr>
              <a:defRPr/>
            </a:pPr>
            <a:endParaRPr lang="ru-RU"/>
          </a:p>
        </p:txBody>
      </p:sp>
      <p:sp>
        <p:nvSpPr>
          <p:cNvPr id="7" name="Номер слайда 22"/>
          <p:cNvSpPr>
            <a:spLocks noGrp="1"/>
          </p:cNvSpPr>
          <p:nvPr>
            <p:ph type="sldNum" sz="quarter" idx="12"/>
          </p:nvPr>
        </p:nvSpPr>
        <p:spPr>
          <a:ln/>
        </p:spPr>
        <p:txBody>
          <a:bodyPr/>
          <a:lstStyle>
            <a:lvl1pPr>
              <a:defRPr/>
            </a:lvl1pPr>
          </a:lstStyle>
          <a:p>
            <a:pPr>
              <a:defRPr/>
            </a:pPr>
            <a:fld id="{7A23BD4D-C30A-44AA-8BE7-73ACB87ECE3F}" type="slidenum">
              <a:rPr lang="ru-RU"/>
              <a:pPr>
                <a:defRPr/>
              </a:pPr>
              <a:t>‹#›</a:t>
            </a:fld>
            <a:endParaRPr lang="ru-RU"/>
          </a:p>
        </p:txBody>
      </p:sp>
    </p:spTree>
    <p:extLst>
      <p:ext uri="{BB962C8B-B14F-4D97-AF65-F5344CB8AC3E}">
        <p14:creationId xmlns:p14="http://schemas.microsoft.com/office/powerpoint/2010/main" val="1379763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a:ln/>
        </p:spPr>
        <p:txBody>
          <a:bodyPr/>
          <a:lstStyle>
            <a:lvl1pPr>
              <a:defRPr/>
            </a:lvl1pPr>
          </a:lstStyle>
          <a:p>
            <a:pPr>
              <a:defRPr/>
            </a:pPr>
            <a:fld id="{9B6ACE37-B2D2-44B0-B6B9-6A193B83E61E}" type="datetimeFigureOut">
              <a:rPr lang="ru-RU"/>
              <a:pPr>
                <a:defRPr/>
              </a:pPr>
              <a:t>21.01.2020</a:t>
            </a:fld>
            <a:endParaRPr lang="ru-RU"/>
          </a:p>
        </p:txBody>
      </p:sp>
      <p:sp>
        <p:nvSpPr>
          <p:cNvPr id="8" name="Нижний колонтитул 2"/>
          <p:cNvSpPr>
            <a:spLocks noGrp="1"/>
          </p:cNvSpPr>
          <p:nvPr>
            <p:ph type="ftr" sz="quarter" idx="11"/>
          </p:nvPr>
        </p:nvSpPr>
        <p:spPr>
          <a:ln/>
        </p:spPr>
        <p:txBody>
          <a:bodyPr/>
          <a:lstStyle>
            <a:lvl1pPr>
              <a:defRPr/>
            </a:lvl1pPr>
          </a:lstStyle>
          <a:p>
            <a:pPr>
              <a:defRPr/>
            </a:pPr>
            <a:endParaRPr lang="ru-RU"/>
          </a:p>
        </p:txBody>
      </p:sp>
      <p:sp>
        <p:nvSpPr>
          <p:cNvPr id="9" name="Номер слайда 22"/>
          <p:cNvSpPr>
            <a:spLocks noGrp="1"/>
          </p:cNvSpPr>
          <p:nvPr>
            <p:ph type="sldNum" sz="quarter" idx="12"/>
          </p:nvPr>
        </p:nvSpPr>
        <p:spPr>
          <a:ln/>
        </p:spPr>
        <p:txBody>
          <a:bodyPr/>
          <a:lstStyle>
            <a:lvl1pPr>
              <a:defRPr/>
            </a:lvl1pPr>
          </a:lstStyle>
          <a:p>
            <a:pPr>
              <a:defRPr/>
            </a:pPr>
            <a:fld id="{B225654C-C303-4D46-A01B-1B2D477CCE55}" type="slidenum">
              <a:rPr lang="ru-RU"/>
              <a:pPr>
                <a:defRPr/>
              </a:pPr>
              <a:t>‹#›</a:t>
            </a:fld>
            <a:endParaRPr lang="ru-RU"/>
          </a:p>
        </p:txBody>
      </p:sp>
    </p:spTree>
    <p:extLst>
      <p:ext uri="{BB962C8B-B14F-4D97-AF65-F5344CB8AC3E}">
        <p14:creationId xmlns:p14="http://schemas.microsoft.com/office/powerpoint/2010/main" val="1551448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a:ln/>
        </p:spPr>
        <p:txBody>
          <a:bodyPr/>
          <a:lstStyle>
            <a:lvl1pPr>
              <a:defRPr/>
            </a:lvl1pPr>
          </a:lstStyle>
          <a:p>
            <a:pPr>
              <a:defRPr/>
            </a:pPr>
            <a:fld id="{F615D620-9C94-491D-B90D-749815CFEA4B}" type="datetimeFigureOut">
              <a:rPr lang="ru-RU"/>
              <a:pPr>
                <a:defRPr/>
              </a:pPr>
              <a:t>21.01.2020</a:t>
            </a:fld>
            <a:endParaRPr lang="ru-RU"/>
          </a:p>
        </p:txBody>
      </p:sp>
      <p:sp>
        <p:nvSpPr>
          <p:cNvPr id="4" name="Нижний колонтитул 2"/>
          <p:cNvSpPr>
            <a:spLocks noGrp="1"/>
          </p:cNvSpPr>
          <p:nvPr>
            <p:ph type="ftr" sz="quarter" idx="11"/>
          </p:nvPr>
        </p:nvSpPr>
        <p:spPr>
          <a:ln/>
        </p:spPr>
        <p:txBody>
          <a:bodyPr/>
          <a:lstStyle>
            <a:lvl1pPr>
              <a:defRPr/>
            </a:lvl1pPr>
          </a:lstStyle>
          <a:p>
            <a:pPr>
              <a:defRPr/>
            </a:pPr>
            <a:endParaRPr lang="ru-RU"/>
          </a:p>
        </p:txBody>
      </p:sp>
      <p:sp>
        <p:nvSpPr>
          <p:cNvPr id="5" name="Номер слайда 22"/>
          <p:cNvSpPr>
            <a:spLocks noGrp="1"/>
          </p:cNvSpPr>
          <p:nvPr>
            <p:ph type="sldNum" sz="quarter" idx="12"/>
          </p:nvPr>
        </p:nvSpPr>
        <p:spPr>
          <a:ln/>
        </p:spPr>
        <p:txBody>
          <a:bodyPr/>
          <a:lstStyle>
            <a:lvl1pPr>
              <a:defRPr/>
            </a:lvl1pPr>
          </a:lstStyle>
          <a:p>
            <a:pPr>
              <a:defRPr/>
            </a:pPr>
            <a:fld id="{3E4446A4-AB0F-4175-B690-FC5DE0D1378D}" type="slidenum">
              <a:rPr lang="ru-RU"/>
              <a:pPr>
                <a:defRPr/>
              </a:pPr>
              <a:t>‹#›</a:t>
            </a:fld>
            <a:endParaRPr lang="ru-RU"/>
          </a:p>
        </p:txBody>
      </p:sp>
    </p:spTree>
    <p:extLst>
      <p:ext uri="{BB962C8B-B14F-4D97-AF65-F5344CB8AC3E}">
        <p14:creationId xmlns:p14="http://schemas.microsoft.com/office/powerpoint/2010/main" val="2745365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a:ln/>
        </p:spPr>
        <p:txBody>
          <a:bodyPr/>
          <a:lstStyle>
            <a:lvl1pPr>
              <a:defRPr/>
            </a:lvl1pPr>
          </a:lstStyle>
          <a:p>
            <a:pPr>
              <a:defRPr/>
            </a:pPr>
            <a:fld id="{E0472137-01E8-45CC-A35B-B7BDB99A54F8}" type="datetimeFigureOut">
              <a:rPr lang="ru-RU"/>
              <a:pPr>
                <a:defRPr/>
              </a:pPr>
              <a:t>21.01.2020</a:t>
            </a:fld>
            <a:endParaRPr lang="ru-RU"/>
          </a:p>
        </p:txBody>
      </p:sp>
      <p:sp>
        <p:nvSpPr>
          <p:cNvPr id="3" name="Нижний колонтитул 2"/>
          <p:cNvSpPr>
            <a:spLocks noGrp="1"/>
          </p:cNvSpPr>
          <p:nvPr>
            <p:ph type="ftr" sz="quarter" idx="11"/>
          </p:nvPr>
        </p:nvSpPr>
        <p:spPr>
          <a:ln/>
        </p:spPr>
        <p:txBody>
          <a:bodyPr/>
          <a:lstStyle>
            <a:lvl1pPr>
              <a:defRPr/>
            </a:lvl1pPr>
          </a:lstStyle>
          <a:p>
            <a:pPr>
              <a:defRPr/>
            </a:pPr>
            <a:endParaRPr lang="ru-RU"/>
          </a:p>
        </p:txBody>
      </p:sp>
      <p:sp>
        <p:nvSpPr>
          <p:cNvPr id="4" name="Номер слайда 22"/>
          <p:cNvSpPr>
            <a:spLocks noGrp="1"/>
          </p:cNvSpPr>
          <p:nvPr>
            <p:ph type="sldNum" sz="quarter" idx="12"/>
          </p:nvPr>
        </p:nvSpPr>
        <p:spPr>
          <a:ln/>
        </p:spPr>
        <p:txBody>
          <a:bodyPr/>
          <a:lstStyle>
            <a:lvl1pPr>
              <a:defRPr/>
            </a:lvl1pPr>
          </a:lstStyle>
          <a:p>
            <a:pPr>
              <a:defRPr/>
            </a:pPr>
            <a:fld id="{5AE50828-2CAB-4D14-8B19-D146112CD79D}" type="slidenum">
              <a:rPr lang="ru-RU"/>
              <a:pPr>
                <a:defRPr/>
              </a:pPr>
              <a:t>‹#›</a:t>
            </a:fld>
            <a:endParaRPr lang="ru-RU"/>
          </a:p>
        </p:txBody>
      </p:sp>
    </p:spTree>
    <p:extLst>
      <p:ext uri="{BB962C8B-B14F-4D97-AF65-F5344CB8AC3E}">
        <p14:creationId xmlns:p14="http://schemas.microsoft.com/office/powerpoint/2010/main" val="658138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normAutofit/>
            <a:sp3d prstMaterial="softEdge"/>
          </a:bodyPr>
          <a:lstStyle>
            <a:lvl1pPr algn="l">
              <a:buNone/>
              <a:defRPr sz="2200" b="0">
                <a:ln w="6350">
                  <a:noFill/>
                </a:ln>
                <a:solidFill>
                  <a:schemeClr val="accent1">
                    <a:tint val="73000"/>
                    <a:satMod val="180000"/>
                  </a:schemeClr>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a:ln/>
        </p:spPr>
        <p:txBody>
          <a:bodyPr/>
          <a:lstStyle>
            <a:lvl1pPr>
              <a:defRPr/>
            </a:lvl1pPr>
          </a:lstStyle>
          <a:p>
            <a:pPr>
              <a:defRPr/>
            </a:pPr>
            <a:fld id="{D5F3AE50-F3B8-4F45-890B-882A6546426C}" type="datetimeFigureOut">
              <a:rPr lang="ru-RU"/>
              <a:pPr>
                <a:defRPr/>
              </a:pPr>
              <a:t>21.01.2020</a:t>
            </a:fld>
            <a:endParaRPr lang="ru-RU"/>
          </a:p>
        </p:txBody>
      </p:sp>
      <p:sp>
        <p:nvSpPr>
          <p:cNvPr id="6" name="Нижний колонтитул 2"/>
          <p:cNvSpPr>
            <a:spLocks noGrp="1"/>
          </p:cNvSpPr>
          <p:nvPr>
            <p:ph type="ftr" sz="quarter" idx="11"/>
          </p:nvPr>
        </p:nvSpPr>
        <p:spPr>
          <a:ln/>
        </p:spPr>
        <p:txBody>
          <a:bodyPr/>
          <a:lstStyle>
            <a:lvl1pPr>
              <a:defRPr/>
            </a:lvl1pPr>
          </a:lstStyle>
          <a:p>
            <a:pPr>
              <a:defRPr/>
            </a:pPr>
            <a:endParaRPr lang="ru-RU"/>
          </a:p>
        </p:txBody>
      </p:sp>
      <p:sp>
        <p:nvSpPr>
          <p:cNvPr id="7" name="Номер слайда 22"/>
          <p:cNvSpPr>
            <a:spLocks noGrp="1"/>
          </p:cNvSpPr>
          <p:nvPr>
            <p:ph type="sldNum" sz="quarter" idx="12"/>
          </p:nvPr>
        </p:nvSpPr>
        <p:spPr>
          <a:ln/>
        </p:spPr>
        <p:txBody>
          <a:bodyPr/>
          <a:lstStyle>
            <a:lvl1pPr>
              <a:defRPr/>
            </a:lvl1pPr>
          </a:lstStyle>
          <a:p>
            <a:pPr>
              <a:defRPr/>
            </a:pPr>
            <a:fld id="{A29BCC13-983E-44E0-B0A1-EA3BE0DC6E1B}" type="slidenum">
              <a:rPr lang="ru-RU"/>
              <a:pPr>
                <a:defRPr/>
              </a:pPr>
              <a:t>‹#›</a:t>
            </a:fld>
            <a:endParaRPr lang="ru-RU"/>
          </a:p>
        </p:txBody>
      </p:sp>
    </p:spTree>
    <p:extLst>
      <p:ext uri="{BB962C8B-B14F-4D97-AF65-F5344CB8AC3E}">
        <p14:creationId xmlns:p14="http://schemas.microsoft.com/office/powerpoint/2010/main" val="2322727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828800" y="1166787"/>
            <a:ext cx="5486400" cy="530352"/>
          </a:xfrm>
        </p:spPr>
        <p:txBody>
          <a:bodyPr lIns="45720" tIns="45720" rIns="45720"/>
          <a:lstStyle>
            <a:lvl1pPr marL="0" indent="0" algn="ctr">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13"/>
          <p:cNvSpPr>
            <a:spLocks noGrp="1"/>
          </p:cNvSpPr>
          <p:nvPr>
            <p:ph type="dt" sz="half" idx="10"/>
          </p:nvPr>
        </p:nvSpPr>
        <p:spPr>
          <a:ln/>
        </p:spPr>
        <p:txBody>
          <a:bodyPr/>
          <a:lstStyle>
            <a:lvl1pPr>
              <a:defRPr/>
            </a:lvl1pPr>
          </a:lstStyle>
          <a:p>
            <a:pPr>
              <a:defRPr/>
            </a:pPr>
            <a:fld id="{11731E96-775B-4EB2-9C40-534E38A926FB}" type="datetimeFigureOut">
              <a:rPr lang="ru-RU"/>
              <a:pPr>
                <a:defRPr/>
              </a:pPr>
              <a:t>21.01.2020</a:t>
            </a:fld>
            <a:endParaRPr lang="ru-RU"/>
          </a:p>
        </p:txBody>
      </p:sp>
      <p:sp>
        <p:nvSpPr>
          <p:cNvPr id="6" name="Нижний колонтитул 2"/>
          <p:cNvSpPr>
            <a:spLocks noGrp="1"/>
          </p:cNvSpPr>
          <p:nvPr>
            <p:ph type="ftr" sz="quarter" idx="11"/>
          </p:nvPr>
        </p:nvSpPr>
        <p:spPr>
          <a:ln/>
        </p:spPr>
        <p:txBody>
          <a:bodyPr/>
          <a:lstStyle>
            <a:lvl1pPr>
              <a:defRPr/>
            </a:lvl1pPr>
          </a:lstStyle>
          <a:p>
            <a:pPr>
              <a:defRPr/>
            </a:pPr>
            <a:endParaRPr lang="ru-RU"/>
          </a:p>
        </p:txBody>
      </p:sp>
      <p:sp>
        <p:nvSpPr>
          <p:cNvPr id="7" name="Номер слайда 22"/>
          <p:cNvSpPr>
            <a:spLocks noGrp="1"/>
          </p:cNvSpPr>
          <p:nvPr>
            <p:ph type="sldNum" sz="quarter" idx="12"/>
          </p:nvPr>
        </p:nvSpPr>
        <p:spPr>
          <a:ln/>
        </p:spPr>
        <p:txBody>
          <a:bodyPr/>
          <a:lstStyle>
            <a:lvl1pPr>
              <a:defRPr/>
            </a:lvl1pPr>
          </a:lstStyle>
          <a:p>
            <a:pPr>
              <a:defRPr/>
            </a:pPr>
            <a:fld id="{CDD1326D-7C3E-4E1D-A9F6-B59B622EB43F}" type="slidenum">
              <a:rPr lang="ru-RU"/>
              <a:pPr>
                <a:defRPr/>
              </a:pPr>
              <a:t>‹#›</a:t>
            </a:fld>
            <a:endParaRPr lang="ru-RU"/>
          </a:p>
        </p:txBody>
      </p:sp>
    </p:spTree>
    <p:extLst>
      <p:ext uri="{BB962C8B-B14F-4D97-AF65-F5344CB8AC3E}">
        <p14:creationId xmlns:p14="http://schemas.microsoft.com/office/powerpoint/2010/main" val="384425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EFD1"/>
            </a:gs>
            <a:gs pos="64999">
              <a:srgbClr val="F0EBD5"/>
            </a:gs>
            <a:gs pos="100000">
              <a:srgbClr val="D1C39F"/>
            </a:gs>
          </a:gsLst>
          <a:lin ang="5400000"/>
        </a:gradFill>
        <a:effectLst/>
      </p:bgPr>
    </p:bg>
    <p:spTree>
      <p:nvGrpSpPr>
        <p:cNvPr id="1" name=""/>
        <p:cNvGrpSpPr/>
        <p:nvPr/>
      </p:nvGrpSpPr>
      <p:grpSpPr>
        <a:xfrm>
          <a:off x="0" y="0"/>
          <a:ext cx="0" cy="0"/>
          <a:chOff x="0" y="0"/>
          <a:chExt cx="0" cy="0"/>
        </a:xfrm>
      </p:grpSpPr>
      <p:sp>
        <p:nvSpPr>
          <p:cNvPr id="22" name="Заголовок 2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5" rIns="91431" bIns="45715" numCol="1" anchor="ctr" anchorCtr="0" compatLnSpc="1">
            <a:prstTxWarp prst="textNoShape">
              <a:avLst/>
            </a:prstTxWarp>
          </a:bodyPr>
          <a:lstStyle/>
          <a:p>
            <a:r>
              <a:rPr lang="ru-RU" smtClean="0"/>
              <a:t>Образец заголовка</a:t>
            </a:r>
            <a:endParaRPr lang="en-US"/>
          </a:p>
        </p:txBody>
      </p:sp>
      <p:sp>
        <p:nvSpPr>
          <p:cNvPr id="14339" name="Текст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5" rIns="91431" bIns="45715"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bwMode="auto">
          <a:xfrm>
            <a:off x="457200"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5" rIns="91431" bIns="45715" numCol="1" anchor="b" anchorCtr="0" compatLnSpc="1">
            <a:prstTxWarp prst="textNoShape">
              <a:avLst/>
            </a:prstTxWarp>
          </a:bodyPr>
          <a:lstStyle>
            <a:lvl1pPr algn="l" eaLnBrk="1" fontAlgn="auto" latinLnBrk="0" hangingPunct="1">
              <a:spcBef>
                <a:spcPts val="0"/>
              </a:spcBef>
              <a:spcAft>
                <a:spcPts val="0"/>
              </a:spcAft>
              <a:defRPr kumimoji="0" sz="1200" smtClean="0">
                <a:solidFill>
                  <a:schemeClr val="tx1">
                    <a:shade val="50000"/>
                  </a:schemeClr>
                </a:solidFill>
                <a:latin typeface="+mn-lt"/>
              </a:defRPr>
            </a:lvl1pPr>
          </a:lstStyle>
          <a:p>
            <a:pPr>
              <a:defRPr/>
            </a:pPr>
            <a:fld id="{E56FBC7E-5C50-4362-8944-99741943EE2C}" type="datetimeFigureOut">
              <a:rPr lang="ru-RU"/>
              <a:pPr>
                <a:defRPr/>
              </a:pPr>
              <a:t>21.01.2020</a:t>
            </a:fld>
            <a:endParaRPr lang="ru-RU"/>
          </a:p>
        </p:txBody>
      </p:sp>
      <p:sp>
        <p:nvSpPr>
          <p:cNvPr id="3" name="Нижний колонтитул 2"/>
          <p:cNvSpPr>
            <a:spLocks noGrp="1"/>
          </p:cNvSpPr>
          <p:nvPr>
            <p:ph type="ftr" sz="quarter" idx="3"/>
          </p:nvPr>
        </p:nvSpPr>
        <p:spPr bwMode="auto">
          <a:xfrm>
            <a:off x="3124200" y="6416675"/>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5" rIns="91431" bIns="45715" numCol="1" anchor="b" anchorCtr="0" compatLnSpc="1">
            <a:prstTxWarp prst="textNoShape">
              <a:avLst/>
            </a:prstTxWarp>
          </a:bodyPr>
          <a:lstStyle>
            <a:lvl1pPr algn="ctr" eaLnBrk="1" fontAlgn="auto" latinLnBrk="0" hangingPunct="1">
              <a:spcBef>
                <a:spcPts val="0"/>
              </a:spcBef>
              <a:spcAft>
                <a:spcPts val="0"/>
              </a:spcAft>
              <a:defRPr kumimoji="0" sz="1200">
                <a:solidFill>
                  <a:schemeClr val="tx1">
                    <a:shade val="50000"/>
                  </a:schemeClr>
                </a:solidFill>
                <a:latin typeface="+mn-lt"/>
              </a:defRPr>
            </a:lvl1pPr>
          </a:lstStyle>
          <a:p>
            <a:pPr>
              <a:defRPr/>
            </a:pPr>
            <a:endParaRPr lang="ru-RU"/>
          </a:p>
        </p:txBody>
      </p:sp>
      <p:sp>
        <p:nvSpPr>
          <p:cNvPr id="23" name="Номер слайда 22"/>
          <p:cNvSpPr>
            <a:spLocks noGrp="1"/>
          </p:cNvSpPr>
          <p:nvPr>
            <p:ph type="sldNum" sz="quarter" idx="4"/>
          </p:nvPr>
        </p:nvSpPr>
        <p:spPr bwMode="auto">
          <a:xfrm>
            <a:off x="7924800" y="6416675"/>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15" rIns="0" bIns="45715" numCol="1" anchor="b" anchorCtr="0" compatLnSpc="1">
            <a:prstTxWarp prst="textNoShape">
              <a:avLst/>
            </a:prstTxWarp>
          </a:bodyPr>
          <a:lstStyle>
            <a:lvl1pPr algn="r" eaLnBrk="1" fontAlgn="auto" latinLnBrk="0" hangingPunct="1">
              <a:spcBef>
                <a:spcPts val="0"/>
              </a:spcBef>
              <a:spcAft>
                <a:spcPts val="0"/>
              </a:spcAft>
              <a:defRPr kumimoji="0" sz="1200" smtClean="0">
                <a:solidFill>
                  <a:schemeClr val="tx1">
                    <a:shade val="50000"/>
                  </a:schemeClr>
                </a:solidFill>
                <a:latin typeface="+mn-lt"/>
              </a:defRPr>
            </a:lvl1pPr>
          </a:lstStyle>
          <a:p>
            <a:pPr>
              <a:defRPr/>
            </a:pPr>
            <a:fld id="{7F993312-7490-4D28-911F-AE7DC2059D71}"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 id="2147483672" r:id="rId12"/>
    <p:sldLayoutId id="2147483673" r:id="rId13"/>
  </p:sldLayoutIdLst>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Constantia" pitchFamily="18" charset="0"/>
        </a:defRPr>
      </a:lvl2pPr>
      <a:lvl3pPr algn="ctr" rtl="0" fontAlgn="base">
        <a:spcBef>
          <a:spcPct val="0"/>
        </a:spcBef>
        <a:spcAft>
          <a:spcPct val="0"/>
        </a:spcAft>
        <a:defRPr sz="4100" b="1">
          <a:solidFill>
            <a:schemeClr val="tx1"/>
          </a:solidFill>
          <a:latin typeface="Constantia" pitchFamily="18" charset="0"/>
        </a:defRPr>
      </a:lvl3pPr>
      <a:lvl4pPr algn="ctr" rtl="0" fontAlgn="base">
        <a:spcBef>
          <a:spcPct val="0"/>
        </a:spcBef>
        <a:spcAft>
          <a:spcPct val="0"/>
        </a:spcAft>
        <a:defRPr sz="4100" b="1">
          <a:solidFill>
            <a:schemeClr val="tx1"/>
          </a:solidFill>
          <a:latin typeface="Constantia" pitchFamily="18" charset="0"/>
        </a:defRPr>
      </a:lvl4pPr>
      <a:lvl5pPr algn="ctr" rtl="0" fontAlgn="base">
        <a:spcBef>
          <a:spcPct val="0"/>
        </a:spcBef>
        <a:spcAft>
          <a:spcPct val="0"/>
        </a:spcAft>
        <a:defRPr sz="4100" b="1">
          <a:solidFill>
            <a:schemeClr val="tx1"/>
          </a:solidFill>
          <a:latin typeface="Constantia" pitchFamily="18" charset="0"/>
        </a:defRPr>
      </a:lvl5pPr>
      <a:lvl6pPr marL="457200" algn="ctr" rtl="0" fontAlgn="base">
        <a:spcBef>
          <a:spcPct val="0"/>
        </a:spcBef>
        <a:spcAft>
          <a:spcPct val="0"/>
        </a:spcAft>
        <a:defRPr sz="4100" b="1">
          <a:solidFill>
            <a:schemeClr val="tx1"/>
          </a:solidFill>
          <a:latin typeface="Constantia" pitchFamily="18" charset="0"/>
        </a:defRPr>
      </a:lvl6pPr>
      <a:lvl7pPr marL="914400" algn="ctr" rtl="0" fontAlgn="base">
        <a:spcBef>
          <a:spcPct val="0"/>
        </a:spcBef>
        <a:spcAft>
          <a:spcPct val="0"/>
        </a:spcAft>
        <a:defRPr sz="4100" b="1">
          <a:solidFill>
            <a:schemeClr val="tx1"/>
          </a:solidFill>
          <a:latin typeface="Constantia" pitchFamily="18" charset="0"/>
        </a:defRPr>
      </a:lvl7pPr>
      <a:lvl8pPr marL="1371600" algn="ctr" rtl="0" fontAlgn="base">
        <a:spcBef>
          <a:spcPct val="0"/>
        </a:spcBef>
        <a:spcAft>
          <a:spcPct val="0"/>
        </a:spcAft>
        <a:defRPr sz="4100" b="1">
          <a:solidFill>
            <a:schemeClr val="tx1"/>
          </a:solidFill>
          <a:latin typeface="Constantia" pitchFamily="18" charset="0"/>
        </a:defRPr>
      </a:lvl8pPr>
      <a:lvl9pPr marL="1828800" algn="ctr" rtl="0" fontAlgn="base">
        <a:spcBef>
          <a:spcPct val="0"/>
        </a:spcBef>
        <a:spcAft>
          <a:spcPct val="0"/>
        </a:spcAft>
        <a:defRPr sz="4100" b="1">
          <a:solidFill>
            <a:schemeClr val="tx1"/>
          </a:solidFill>
          <a:latin typeface="Constantia" pitchFamily="18" charset="0"/>
        </a:defRPr>
      </a:lvl9pPr>
    </p:titleStyle>
    <p:bodyStyle>
      <a:lvl1pPr marL="547688" indent="-411163" algn="l" rtl="0" fontAlgn="base">
        <a:spcBef>
          <a:spcPct val="20000"/>
        </a:spcBef>
        <a:spcAft>
          <a:spcPct val="0"/>
        </a:spcAft>
        <a:buClr>
          <a:srgbClr val="000000"/>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diagramColors" Target="../diagrams/colors1.xml"/><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diagramLayout" Target="../diagrams/layout1.xml"/><Relationship Id="rId5" Type="http://schemas.openxmlformats.org/officeDocument/2006/relationships/image" Target="../media/image7.png"/><Relationship Id="rId10" Type="http://schemas.openxmlformats.org/officeDocument/2006/relationships/diagramData" Target="../diagrams/data1.xml"/><Relationship Id="rId4" Type="http://schemas.openxmlformats.org/officeDocument/2006/relationships/image" Target="../media/image6.png"/><Relationship Id="rId9" Type="http://schemas.openxmlformats.org/officeDocument/2006/relationships/image" Target="../media/image11.png"/><Relationship Id="rId14"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2.png"/><Relationship Id="rId7" Type="http://schemas.openxmlformats.org/officeDocument/2006/relationships/image" Target="../media/image17.jpeg"/><Relationship Id="rId12"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chart" Target="../charts/chart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43608" y="1916832"/>
            <a:ext cx="7509986" cy="1828800"/>
          </a:xfrm>
        </p:spPr>
        <p:txBody>
          <a:bodyPr>
            <a:normAutofit fontScale="90000"/>
          </a:bodyPr>
          <a:lstStyle/>
          <a:p>
            <a:pPr fontAlgn="auto">
              <a:spcAft>
                <a:spcPts val="0"/>
              </a:spcAft>
              <a:defRPr/>
            </a:pPr>
            <a:r>
              <a:rPr lang="ru-RU" sz="2800" dirty="0" smtClean="0">
                <a:solidFill>
                  <a:schemeClr val="accent1">
                    <a:lumMod val="50000"/>
                  </a:schemeClr>
                </a:solidFill>
                <a:effectLst/>
              </a:rPr>
              <a:t>О </a:t>
            </a:r>
            <a:r>
              <a:rPr lang="ru-RU" sz="2800" dirty="0" err="1" smtClean="0">
                <a:solidFill>
                  <a:schemeClr val="accent1">
                    <a:lumMod val="50000"/>
                  </a:schemeClr>
                </a:solidFill>
                <a:effectLst/>
              </a:rPr>
              <a:t>БЮДЖЕТе</a:t>
            </a:r>
            <a:r>
              <a:rPr lang="ru-RU" sz="2800" dirty="0" smtClean="0">
                <a:solidFill>
                  <a:schemeClr val="accent1">
                    <a:lumMod val="50000"/>
                  </a:schemeClr>
                </a:solidFill>
                <a:effectLst/>
              </a:rPr>
              <a:t> ДУБОВСКОГО СЕЛЬСКОГО ПОСЕЛЕНИЯ ДУБОВСКОГО РАЙОНА НА </a:t>
            </a:r>
            <a:r>
              <a:rPr lang="ru-RU" sz="3600" dirty="0" smtClean="0">
                <a:solidFill>
                  <a:schemeClr val="accent1">
                    <a:lumMod val="50000"/>
                  </a:schemeClr>
                </a:solidFill>
                <a:effectLst/>
              </a:rPr>
              <a:t>2020</a:t>
            </a:r>
            <a:r>
              <a:rPr lang="ru-RU" sz="2800" dirty="0" smtClean="0">
                <a:solidFill>
                  <a:schemeClr val="accent1">
                    <a:lumMod val="50000"/>
                  </a:schemeClr>
                </a:solidFill>
                <a:effectLst/>
              </a:rPr>
              <a:t> ГОД И НА ПЛАНОВЫЙ ПЕРИОД </a:t>
            </a:r>
            <a:r>
              <a:rPr lang="ru-RU" sz="3600" dirty="0" smtClean="0">
                <a:solidFill>
                  <a:schemeClr val="accent1">
                    <a:lumMod val="50000"/>
                  </a:schemeClr>
                </a:solidFill>
                <a:effectLst/>
              </a:rPr>
              <a:t>2021</a:t>
            </a:r>
            <a:r>
              <a:rPr lang="ru-RU" sz="2800" dirty="0" smtClean="0">
                <a:solidFill>
                  <a:schemeClr val="accent1">
                    <a:lumMod val="50000"/>
                  </a:schemeClr>
                </a:solidFill>
                <a:effectLst/>
              </a:rPr>
              <a:t> И </a:t>
            </a:r>
            <a:r>
              <a:rPr lang="ru-RU" sz="3600" dirty="0" smtClean="0">
                <a:solidFill>
                  <a:schemeClr val="accent1">
                    <a:lumMod val="50000"/>
                  </a:schemeClr>
                </a:solidFill>
                <a:effectLst/>
              </a:rPr>
              <a:t>2022</a:t>
            </a:r>
            <a:r>
              <a:rPr lang="ru-RU" sz="2800" dirty="0" smtClean="0">
                <a:solidFill>
                  <a:schemeClr val="accent1">
                    <a:lumMod val="50000"/>
                  </a:schemeClr>
                </a:solidFill>
                <a:effectLst/>
              </a:rPr>
              <a:t> ГОДОВ</a:t>
            </a:r>
            <a:endParaRPr lang="ru-RU" sz="2800" dirty="0">
              <a:solidFill>
                <a:schemeClr val="accent1">
                  <a:lumMod val="50000"/>
                </a:schemeClr>
              </a:solidFill>
              <a:effectLst/>
            </a:endParaRPr>
          </a:p>
        </p:txBody>
      </p:sp>
      <p:sp>
        <p:nvSpPr>
          <p:cNvPr id="1028" name="Подзаголовок 2"/>
          <p:cNvSpPr>
            <a:spLocks noGrp="1"/>
          </p:cNvSpPr>
          <p:nvPr>
            <p:ph type="subTitle" idx="1"/>
          </p:nvPr>
        </p:nvSpPr>
        <p:spPr>
          <a:xfrm>
            <a:off x="971600" y="260648"/>
            <a:ext cx="7056437" cy="1296988"/>
          </a:xfrm>
        </p:spPr>
        <p:txBody>
          <a:bodyPr/>
          <a:lstStyle/>
          <a:p>
            <a:pPr marL="136525">
              <a:lnSpc>
                <a:spcPct val="80000"/>
              </a:lnSpc>
            </a:pPr>
            <a:r>
              <a:rPr lang="ru-RU" sz="1400" dirty="0" smtClean="0"/>
              <a:t>РОССИЙСКАЯ ФЕДЕРАЦИЯ</a:t>
            </a:r>
          </a:p>
          <a:p>
            <a:pPr marL="136525">
              <a:lnSpc>
                <a:spcPct val="80000"/>
              </a:lnSpc>
            </a:pPr>
            <a:r>
              <a:rPr lang="ru-RU" sz="1400" dirty="0" smtClean="0"/>
              <a:t>РОСТОВСКАЯ ОБЛАСТЬ</a:t>
            </a:r>
          </a:p>
          <a:p>
            <a:pPr marL="136525">
              <a:lnSpc>
                <a:spcPct val="80000"/>
              </a:lnSpc>
            </a:pPr>
            <a:r>
              <a:rPr lang="ru-RU" sz="1400" dirty="0" smtClean="0"/>
              <a:t>ДУБОВСКИЙ РАЙОН</a:t>
            </a:r>
          </a:p>
          <a:p>
            <a:pPr marL="136525">
              <a:lnSpc>
                <a:spcPct val="80000"/>
              </a:lnSpc>
            </a:pPr>
            <a:r>
              <a:rPr lang="ru-RU" sz="1400" dirty="0" smtClean="0"/>
              <a:t>СОБРАНИЕ ДЕПУТАТОВ ДУБОВСКОГО</a:t>
            </a:r>
          </a:p>
          <a:p>
            <a:pPr marL="136525">
              <a:lnSpc>
                <a:spcPct val="80000"/>
              </a:lnSpc>
            </a:pPr>
            <a:r>
              <a:rPr lang="ru-RU" sz="1400" dirty="0" smtClean="0"/>
              <a:t>СЕЛЬСКОГО ПОСЕЛЕНИЯ</a:t>
            </a:r>
          </a:p>
        </p:txBody>
      </p:sp>
      <p:pic>
        <p:nvPicPr>
          <p:cNvPr id="1026" name="SapphireHiddenControl"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096000" cy="4067175"/>
          </a:xfrm>
          <a:prstGeom prst="rect">
            <a:avLst/>
          </a:prstGeom>
          <a:noFill/>
          <a:ln>
            <a:noFill/>
          </a:ln>
          <a:extLst>
            <a:ext uri="{91240B29-F687-4F45-9708-019B960494DF}">
              <a14:hiddenLine xmlns:a14="http://schemas.microsoft.com/office/drawing/2010/main" w="9525">
                <a:noFill/>
                <a:miter lim="800000"/>
                <a:headEnd/>
                <a:tailEnd/>
              </a14:hiddenLine>
            </a:ext>
          </a:extLst>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950" y="3933056"/>
            <a:ext cx="7560840" cy="188976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15888" y="152400"/>
            <a:ext cx="8832850" cy="768350"/>
            <a:chOff x="73" y="96"/>
            <a:chExt cx="5564" cy="484"/>
          </a:xfrm>
        </p:grpSpPr>
        <p:pic>
          <p:nvPicPr>
            <p:cNvPr id="26625" name="Скругленный прямоугольник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96"/>
              <a:ext cx="5564" cy="484"/>
            </a:xfrm>
            <a:prstGeom prst="rect">
              <a:avLst/>
            </a:prstGeom>
            <a:noFill/>
            <a:extLst>
              <a:ext uri="{909E8E84-426E-40DD-AFC4-6F175D3DCCD1}">
                <a14:hiddenFill xmlns:a14="http://schemas.microsoft.com/office/drawing/2010/main">
                  <a:solidFill>
                    <a:srgbClr val="FFFFFF"/>
                  </a:solidFill>
                </a14:hiddenFill>
              </a:ext>
            </a:extLst>
          </p:spPr>
        </p:pic>
        <p:sp>
          <p:nvSpPr>
            <p:cNvPr id="26626" name="Text Box 2"/>
            <p:cNvSpPr txBox="1">
              <a:spLocks noChangeArrowheads="1"/>
            </p:cNvSpPr>
            <p:nvPr/>
          </p:nvSpPr>
          <p:spPr bwMode="auto">
            <a:xfrm>
              <a:off x="133" y="139"/>
              <a:ext cx="5449" cy="368"/>
            </a:xfrm>
            <a:prstGeom prst="rect">
              <a:avLst/>
            </a:prstGeom>
            <a:gradFill flip="none" rotWithShape="1">
              <a:gsLst>
                <a:gs pos="22350">
                  <a:schemeClr val="accent1">
                    <a:lumMod val="60000"/>
                    <a:lumOff val="40000"/>
                  </a:schemeClr>
                </a:gs>
                <a:gs pos="0">
                  <a:schemeClr val="accent1">
                    <a:lumMod val="40000"/>
                    <a:lumOff val="60000"/>
                  </a:schemeClr>
                </a:gs>
                <a:gs pos="50000">
                  <a:schemeClr val="accent2">
                    <a:lumMod val="40000"/>
                    <a:lumOff val="60000"/>
                  </a:schemeClr>
                </a:gs>
                <a:gs pos="81000">
                  <a:schemeClr val="accent2">
                    <a:lumMod val="60000"/>
                    <a:lumOff val="40000"/>
                  </a:schemeClr>
                </a:gs>
                <a:gs pos="100000">
                  <a:srgbClr val="002060"/>
                </a:gs>
              </a:gsLst>
              <a:lin ang="162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800" dirty="0"/>
                <a:t>Структура </a:t>
              </a:r>
              <a:r>
                <a:rPr lang="ru-RU" sz="2800" dirty="0" smtClean="0"/>
                <a:t>расходов </a:t>
              </a:r>
              <a:r>
                <a:rPr lang="ru-RU" sz="2800" dirty="0"/>
                <a:t>по программному принципу</a:t>
              </a:r>
            </a:p>
          </p:txBody>
        </p:sp>
      </p:grpSp>
      <p:sp>
        <p:nvSpPr>
          <p:cNvPr id="26630" name="AutoShape 6"/>
          <p:cNvSpPr>
            <a:spLocks noChangeArrowheads="1"/>
          </p:cNvSpPr>
          <p:nvPr/>
        </p:nvSpPr>
        <p:spPr bwMode="auto">
          <a:xfrm rot="5400000">
            <a:off x="3886994" y="-1215231"/>
            <a:ext cx="936625" cy="5472113"/>
          </a:xfrm>
          <a:prstGeom prst="flowChartAlternateProcess">
            <a:avLst/>
          </a:prstGeom>
          <a:gradFill>
            <a:gsLst>
              <a:gs pos="22350">
                <a:srgbClr val="00B050"/>
              </a:gs>
              <a:gs pos="0">
                <a:srgbClr val="92D050"/>
              </a:gs>
              <a:gs pos="50000">
                <a:srgbClr val="EA96E0"/>
              </a:gs>
              <a:gs pos="81000">
                <a:srgbClr val="AD23AD"/>
              </a:gs>
              <a:gs pos="100000">
                <a:srgbClr val="7030A0"/>
              </a:gs>
            </a:gsLst>
            <a:lin ang="16200000" scaled="1"/>
          </a:gradFill>
          <a:ln w="9525">
            <a:solidFill>
              <a:schemeClr val="tx1"/>
            </a:solidFill>
            <a:miter lim="800000"/>
            <a:headEnd/>
            <a:tailEnd/>
          </a:ln>
          <a:effectLst/>
          <a:extLst/>
        </p:spPr>
        <p:txBody>
          <a:bodyPr rot="10800000" vert="eaVert" wrap="none" anchor="ctr"/>
          <a:lstStyle/>
          <a:p>
            <a:pPr algn="ctr"/>
            <a:r>
              <a:rPr lang="ru-RU" sz="2800" b="1" dirty="0">
                <a:latin typeface="Arial" charset="0"/>
              </a:rPr>
              <a:t>БЮДЖЕТ</a:t>
            </a:r>
          </a:p>
        </p:txBody>
      </p:sp>
      <p:sp>
        <p:nvSpPr>
          <p:cNvPr id="26631" name="AutoShape 7"/>
          <p:cNvSpPr>
            <a:spLocks noChangeArrowheads="1"/>
          </p:cNvSpPr>
          <p:nvPr/>
        </p:nvSpPr>
        <p:spPr bwMode="auto">
          <a:xfrm rot="5400000">
            <a:off x="3886994" y="8731"/>
            <a:ext cx="936625" cy="5472113"/>
          </a:xfrm>
          <a:prstGeom prst="flowChartAlternateProcess">
            <a:avLst/>
          </a:prstGeom>
          <a:gradFill flip="none" rotWithShape="1">
            <a:gsLst>
              <a:gs pos="23000">
                <a:schemeClr val="accent4">
                  <a:lumMod val="40000"/>
                  <a:lumOff val="60000"/>
                </a:schemeClr>
              </a:gs>
              <a:gs pos="0">
                <a:schemeClr val="accent4">
                  <a:lumMod val="20000"/>
                  <a:lumOff val="80000"/>
                </a:schemeClr>
              </a:gs>
              <a:gs pos="46000">
                <a:schemeClr val="accent4">
                  <a:lumMod val="60000"/>
                  <a:lumOff val="40000"/>
                </a:schemeClr>
              </a:gs>
              <a:gs pos="72000">
                <a:schemeClr val="accent4">
                  <a:lumMod val="75000"/>
                </a:schemeClr>
              </a:gs>
              <a:gs pos="100000">
                <a:schemeClr val="accent4">
                  <a:lumMod val="50000"/>
                </a:schemeClr>
              </a:gs>
            </a:gsLst>
            <a:lin ang="16200000" scaled="1"/>
            <a:tileRect/>
          </a:gradFill>
          <a:ln w="9525">
            <a:solidFill>
              <a:schemeClr val="tx1"/>
            </a:solidFill>
            <a:miter lim="800000"/>
            <a:headEnd/>
            <a:tailEnd/>
          </a:ln>
          <a:effectLst/>
          <a:extLst/>
        </p:spPr>
        <p:txBody>
          <a:bodyPr rot="10800000" vert="eaVert" wrap="none" anchor="ctr"/>
          <a:lstStyle/>
          <a:p>
            <a:pPr algn="ctr"/>
            <a:r>
              <a:rPr lang="ru-RU" dirty="0">
                <a:latin typeface="Arial" charset="0"/>
              </a:rPr>
              <a:t>Программные и непрограммные расходы</a:t>
            </a:r>
          </a:p>
        </p:txBody>
      </p:sp>
      <p:sp>
        <p:nvSpPr>
          <p:cNvPr id="26632" name="AutoShape 8"/>
          <p:cNvSpPr>
            <a:spLocks noChangeArrowheads="1"/>
          </p:cNvSpPr>
          <p:nvPr/>
        </p:nvSpPr>
        <p:spPr bwMode="auto">
          <a:xfrm rot="5400000">
            <a:off x="1332023" y="3141351"/>
            <a:ext cx="1944215" cy="3671641"/>
          </a:xfrm>
          <a:prstGeom prst="flowChartAlternateProcess">
            <a:avLst/>
          </a:prstGeom>
          <a:gradFill flip="none" rotWithShape="1">
            <a:gsLst>
              <a:gs pos="23000">
                <a:srgbClr val="FFFF00"/>
              </a:gs>
              <a:gs pos="0">
                <a:srgbClr val="D7FBF4"/>
              </a:gs>
              <a:gs pos="72000">
                <a:srgbClr val="66CCFF"/>
              </a:gs>
              <a:gs pos="100000">
                <a:srgbClr val="0070C0"/>
              </a:gs>
            </a:gsLst>
            <a:lin ang="2700000" scaled="1"/>
            <a:tileRect/>
          </a:gradFill>
          <a:ln w="9525">
            <a:solidFill>
              <a:schemeClr val="tx1"/>
            </a:solidFill>
            <a:miter lim="800000"/>
            <a:headEnd/>
            <a:tailEnd/>
          </a:ln>
          <a:effectLst/>
          <a:extLst/>
        </p:spPr>
        <p:txBody>
          <a:bodyPr rot="10800000" vert="eaVert" wrap="none" anchor="ctr"/>
          <a:lstStyle/>
          <a:p>
            <a:pPr algn="ctr"/>
            <a:r>
              <a:rPr lang="ru-RU" sz="1600" dirty="0">
                <a:latin typeface="Arial" charset="0"/>
              </a:rPr>
              <a:t>Муниципальные </a:t>
            </a:r>
          </a:p>
          <a:p>
            <a:pPr algn="ctr"/>
            <a:r>
              <a:rPr lang="ru-RU" sz="1600" dirty="0">
                <a:latin typeface="Arial" charset="0"/>
              </a:rPr>
              <a:t>программы (тыс. руб.)</a:t>
            </a:r>
          </a:p>
          <a:p>
            <a:pPr algn="ctr"/>
            <a:r>
              <a:rPr lang="ru-RU" sz="1600" dirty="0" smtClean="0">
                <a:latin typeface="Arial" charset="0"/>
              </a:rPr>
              <a:t>2020 </a:t>
            </a:r>
            <a:r>
              <a:rPr lang="ru-RU" sz="1600" dirty="0">
                <a:latin typeface="Arial" charset="0"/>
              </a:rPr>
              <a:t>год </a:t>
            </a:r>
            <a:r>
              <a:rPr lang="ru-RU" sz="1600" dirty="0" smtClean="0">
                <a:latin typeface="Arial" charset="0"/>
              </a:rPr>
              <a:t>–  </a:t>
            </a:r>
            <a:r>
              <a:rPr lang="ru-RU" sz="1600" dirty="0" smtClean="0">
                <a:latin typeface="Arial" charset="0"/>
              </a:rPr>
              <a:t>18 515,6</a:t>
            </a:r>
            <a:endParaRPr lang="ru-RU" sz="1600" dirty="0">
              <a:latin typeface="Arial" charset="0"/>
            </a:endParaRPr>
          </a:p>
          <a:p>
            <a:pPr algn="ctr"/>
            <a:r>
              <a:rPr lang="ru-RU" sz="1600" dirty="0" smtClean="0">
                <a:latin typeface="Arial" charset="0"/>
              </a:rPr>
              <a:t>2021 </a:t>
            </a:r>
            <a:r>
              <a:rPr lang="ru-RU" sz="1600" dirty="0">
                <a:latin typeface="Arial" charset="0"/>
              </a:rPr>
              <a:t>год </a:t>
            </a:r>
            <a:r>
              <a:rPr lang="ru-RU" sz="1600" dirty="0" smtClean="0">
                <a:latin typeface="Arial" charset="0"/>
              </a:rPr>
              <a:t>–  38 481,4</a:t>
            </a:r>
            <a:endParaRPr lang="ru-RU" sz="1600" dirty="0">
              <a:latin typeface="Arial" charset="0"/>
            </a:endParaRPr>
          </a:p>
          <a:p>
            <a:pPr algn="ctr"/>
            <a:r>
              <a:rPr lang="ru-RU" sz="1600" dirty="0" smtClean="0">
                <a:latin typeface="Arial" charset="0"/>
              </a:rPr>
              <a:t>2022 </a:t>
            </a:r>
            <a:r>
              <a:rPr lang="ru-RU" sz="1600" dirty="0">
                <a:latin typeface="Arial" charset="0"/>
              </a:rPr>
              <a:t>год </a:t>
            </a:r>
            <a:r>
              <a:rPr lang="ru-RU" sz="1600" dirty="0" smtClean="0">
                <a:latin typeface="Arial" charset="0"/>
              </a:rPr>
              <a:t>–  </a:t>
            </a:r>
            <a:r>
              <a:rPr lang="ru-RU" sz="1600" dirty="0" smtClean="0">
                <a:latin typeface="Arial" charset="0"/>
              </a:rPr>
              <a:t>38 860,4</a:t>
            </a:r>
            <a:endParaRPr lang="ru-RU" sz="1600" dirty="0">
              <a:latin typeface="Arial" charset="0"/>
            </a:endParaRPr>
          </a:p>
        </p:txBody>
      </p:sp>
      <p:sp>
        <p:nvSpPr>
          <p:cNvPr id="26633" name="AutoShape 9"/>
          <p:cNvSpPr>
            <a:spLocks noChangeArrowheads="1"/>
          </p:cNvSpPr>
          <p:nvPr/>
        </p:nvSpPr>
        <p:spPr bwMode="auto">
          <a:xfrm rot="5400000">
            <a:off x="6086328" y="3032384"/>
            <a:ext cx="1871191" cy="3816550"/>
          </a:xfrm>
          <a:prstGeom prst="flowChartAlternateProcess">
            <a:avLst/>
          </a:prstGeom>
          <a:gradFill>
            <a:gsLst>
              <a:gs pos="23000">
                <a:srgbClr val="FFFF00"/>
              </a:gs>
              <a:gs pos="0">
                <a:srgbClr val="D7FBF4"/>
              </a:gs>
              <a:gs pos="72000">
                <a:srgbClr val="66CCFF"/>
              </a:gs>
              <a:gs pos="100000">
                <a:srgbClr val="0070C0"/>
              </a:gs>
            </a:gsLst>
            <a:lin ang="2700000" scaled="1"/>
          </a:gradFill>
          <a:ln w="9525">
            <a:solidFill>
              <a:schemeClr val="tx1"/>
            </a:solidFill>
            <a:miter lim="800000"/>
            <a:headEnd/>
            <a:tailEnd/>
          </a:ln>
          <a:effectLst/>
          <a:extLst/>
        </p:spPr>
        <p:txBody>
          <a:bodyPr rot="10800000" vert="eaVert" wrap="none" anchor="ctr"/>
          <a:lstStyle/>
          <a:p>
            <a:pPr algn="ctr"/>
            <a:r>
              <a:rPr lang="ru-RU" sz="1600" dirty="0">
                <a:latin typeface="Arial" charset="0"/>
              </a:rPr>
              <a:t>Непрограммные </a:t>
            </a:r>
          </a:p>
          <a:p>
            <a:pPr algn="ctr"/>
            <a:r>
              <a:rPr lang="ru-RU" sz="1600" dirty="0">
                <a:latin typeface="Arial" charset="0"/>
              </a:rPr>
              <a:t>расходы (тыс. руб.)</a:t>
            </a:r>
          </a:p>
          <a:p>
            <a:pPr algn="ctr"/>
            <a:r>
              <a:rPr lang="ru-RU" sz="1600" dirty="0" smtClean="0">
                <a:latin typeface="Arial" charset="0"/>
              </a:rPr>
              <a:t>2020 </a:t>
            </a:r>
            <a:r>
              <a:rPr lang="ru-RU" sz="1600" dirty="0">
                <a:latin typeface="Arial" charset="0"/>
              </a:rPr>
              <a:t>год </a:t>
            </a:r>
            <a:r>
              <a:rPr lang="ru-RU" sz="1600" dirty="0" smtClean="0">
                <a:latin typeface="Arial" charset="0"/>
              </a:rPr>
              <a:t>–   688,7</a:t>
            </a:r>
            <a:endParaRPr lang="ru-RU" sz="1600" dirty="0">
              <a:latin typeface="Arial" charset="0"/>
            </a:endParaRPr>
          </a:p>
          <a:p>
            <a:pPr algn="ctr"/>
            <a:r>
              <a:rPr lang="ru-RU" sz="1600" dirty="0" smtClean="0">
                <a:latin typeface="Arial" charset="0"/>
              </a:rPr>
              <a:t>2021 </a:t>
            </a:r>
            <a:r>
              <a:rPr lang="ru-RU" sz="1600" dirty="0">
                <a:latin typeface="Arial" charset="0"/>
              </a:rPr>
              <a:t>год </a:t>
            </a:r>
            <a:r>
              <a:rPr lang="ru-RU" sz="1600" dirty="0" smtClean="0">
                <a:latin typeface="Arial" charset="0"/>
              </a:rPr>
              <a:t>– </a:t>
            </a:r>
            <a:r>
              <a:rPr lang="ru-RU" sz="1600" dirty="0" smtClean="0">
                <a:latin typeface="Arial" charset="0"/>
              </a:rPr>
              <a:t>1 157,4</a:t>
            </a:r>
            <a:endParaRPr lang="ru-RU" sz="1600" dirty="0">
              <a:latin typeface="Arial" charset="0"/>
            </a:endParaRPr>
          </a:p>
          <a:p>
            <a:pPr algn="ctr"/>
            <a:r>
              <a:rPr lang="ru-RU" sz="1600" dirty="0" smtClean="0">
                <a:latin typeface="Arial" charset="0"/>
              </a:rPr>
              <a:t>2022 </a:t>
            </a:r>
            <a:r>
              <a:rPr lang="ru-RU" sz="1600" dirty="0">
                <a:latin typeface="Arial" charset="0"/>
              </a:rPr>
              <a:t>год </a:t>
            </a:r>
            <a:r>
              <a:rPr lang="ru-RU" sz="1600" dirty="0" smtClean="0">
                <a:latin typeface="Arial" charset="0"/>
              </a:rPr>
              <a:t>– </a:t>
            </a:r>
            <a:r>
              <a:rPr lang="ru-RU" sz="1600" dirty="0" smtClean="0">
                <a:latin typeface="Arial" charset="0"/>
              </a:rPr>
              <a:t>1 720,2</a:t>
            </a:r>
            <a:endParaRPr lang="ru-RU" sz="1600" dirty="0">
              <a:latin typeface="Arial" charset="0"/>
            </a:endParaRPr>
          </a:p>
        </p:txBody>
      </p:sp>
      <p:sp>
        <p:nvSpPr>
          <p:cNvPr id="26638" name="Line 14"/>
          <p:cNvSpPr>
            <a:spLocks noChangeShapeType="1"/>
          </p:cNvSpPr>
          <p:nvPr/>
        </p:nvSpPr>
        <p:spPr bwMode="auto">
          <a:xfrm>
            <a:off x="4284663" y="1989138"/>
            <a:ext cx="0"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39" name="Freeform 15"/>
          <p:cNvSpPr>
            <a:spLocks/>
          </p:cNvSpPr>
          <p:nvPr/>
        </p:nvSpPr>
        <p:spPr bwMode="auto">
          <a:xfrm>
            <a:off x="7092950" y="2781299"/>
            <a:ext cx="359370" cy="1223763"/>
          </a:xfrm>
          <a:custGeom>
            <a:avLst/>
            <a:gdLst>
              <a:gd name="T0" fmla="*/ 0 w 589"/>
              <a:gd name="T1" fmla="*/ 0 h 453"/>
              <a:gd name="T2" fmla="*/ 581 w 589"/>
              <a:gd name="T3" fmla="*/ 1 h 453"/>
              <a:gd name="T4" fmla="*/ 589 w 589"/>
              <a:gd name="T5" fmla="*/ 453 h 453"/>
            </a:gdLst>
            <a:ahLst/>
            <a:cxnLst>
              <a:cxn ang="0">
                <a:pos x="T0" y="T1"/>
              </a:cxn>
              <a:cxn ang="0">
                <a:pos x="T2" y="T3"/>
              </a:cxn>
              <a:cxn ang="0">
                <a:pos x="T4" y="T5"/>
              </a:cxn>
            </a:cxnLst>
            <a:rect l="0" t="0" r="r" b="b"/>
            <a:pathLst>
              <a:path w="589" h="453">
                <a:moveTo>
                  <a:pt x="0" y="0"/>
                </a:moveTo>
                <a:lnTo>
                  <a:pt x="581" y="1"/>
                </a:lnTo>
                <a:lnTo>
                  <a:pt x="589" y="453"/>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0" name="Freeform 16"/>
          <p:cNvSpPr>
            <a:spLocks/>
          </p:cNvSpPr>
          <p:nvPr/>
        </p:nvSpPr>
        <p:spPr bwMode="auto">
          <a:xfrm>
            <a:off x="1259632" y="2924943"/>
            <a:ext cx="361206" cy="1080119"/>
          </a:xfrm>
          <a:custGeom>
            <a:avLst/>
            <a:gdLst>
              <a:gd name="T0" fmla="*/ 365 w 365"/>
              <a:gd name="T1" fmla="*/ 3 h 457"/>
              <a:gd name="T2" fmla="*/ 0 w 365"/>
              <a:gd name="T3" fmla="*/ 0 h 457"/>
              <a:gd name="T4" fmla="*/ 2 w 365"/>
              <a:gd name="T5" fmla="*/ 457 h 457"/>
            </a:gdLst>
            <a:ahLst/>
            <a:cxnLst>
              <a:cxn ang="0">
                <a:pos x="T0" y="T1"/>
              </a:cxn>
              <a:cxn ang="0">
                <a:pos x="T2" y="T3"/>
              </a:cxn>
              <a:cxn ang="0">
                <a:pos x="T4" y="T5"/>
              </a:cxn>
            </a:cxnLst>
            <a:rect l="0" t="0" r="r" b="b"/>
            <a:pathLst>
              <a:path w="365" h="457">
                <a:moveTo>
                  <a:pt x="365" y="3"/>
                </a:moveTo>
                <a:lnTo>
                  <a:pt x="0" y="0"/>
                </a:lnTo>
                <a:lnTo>
                  <a:pt x="2" y="457"/>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Заголовок 1"/>
          <p:cNvSpPr txBox="1">
            <a:spLocks/>
          </p:cNvSpPr>
          <p:nvPr/>
        </p:nvSpPr>
        <p:spPr>
          <a:xfrm>
            <a:off x="457200" y="274638"/>
            <a:ext cx="8229600" cy="1143000"/>
          </a:xfrm>
          <a:prstGeom prst="rect">
            <a:avLst/>
          </a:prstGeom>
          <a:solidFill>
            <a:schemeClr val="accent2">
              <a:lumMod val="20000"/>
              <a:lumOff val="80000"/>
            </a:schemeClr>
          </a:solidFill>
        </p:spPr>
        <p:txBody>
          <a:bodyPr rtlCol="0">
            <a:normAutofit/>
          </a:bodyPr>
          <a:lst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Constantia" pitchFamily="18" charset="0"/>
              </a:defRPr>
            </a:lvl2pPr>
            <a:lvl3pPr algn="ctr" rtl="0" fontAlgn="base">
              <a:spcBef>
                <a:spcPct val="0"/>
              </a:spcBef>
              <a:spcAft>
                <a:spcPct val="0"/>
              </a:spcAft>
              <a:defRPr sz="4100" b="1">
                <a:solidFill>
                  <a:schemeClr val="tx1"/>
                </a:solidFill>
                <a:latin typeface="Constantia" pitchFamily="18" charset="0"/>
              </a:defRPr>
            </a:lvl3pPr>
            <a:lvl4pPr algn="ctr" rtl="0" fontAlgn="base">
              <a:spcBef>
                <a:spcPct val="0"/>
              </a:spcBef>
              <a:spcAft>
                <a:spcPct val="0"/>
              </a:spcAft>
              <a:defRPr sz="4100" b="1">
                <a:solidFill>
                  <a:schemeClr val="tx1"/>
                </a:solidFill>
                <a:latin typeface="Constantia" pitchFamily="18" charset="0"/>
              </a:defRPr>
            </a:lvl4pPr>
            <a:lvl5pPr algn="ctr" rtl="0" fontAlgn="base">
              <a:spcBef>
                <a:spcPct val="0"/>
              </a:spcBef>
              <a:spcAft>
                <a:spcPct val="0"/>
              </a:spcAft>
              <a:defRPr sz="4100" b="1">
                <a:solidFill>
                  <a:schemeClr val="tx1"/>
                </a:solidFill>
                <a:latin typeface="Constantia" pitchFamily="18" charset="0"/>
              </a:defRPr>
            </a:lvl5pPr>
            <a:lvl6pPr marL="457200" algn="ctr" rtl="0" fontAlgn="base">
              <a:spcBef>
                <a:spcPct val="0"/>
              </a:spcBef>
              <a:spcAft>
                <a:spcPct val="0"/>
              </a:spcAft>
              <a:defRPr sz="4100" b="1">
                <a:solidFill>
                  <a:schemeClr val="tx1"/>
                </a:solidFill>
                <a:latin typeface="Constantia" pitchFamily="18" charset="0"/>
              </a:defRPr>
            </a:lvl6pPr>
            <a:lvl7pPr marL="914400" algn="ctr" rtl="0" fontAlgn="base">
              <a:spcBef>
                <a:spcPct val="0"/>
              </a:spcBef>
              <a:spcAft>
                <a:spcPct val="0"/>
              </a:spcAft>
              <a:defRPr sz="4100" b="1">
                <a:solidFill>
                  <a:schemeClr val="tx1"/>
                </a:solidFill>
                <a:latin typeface="Constantia" pitchFamily="18" charset="0"/>
              </a:defRPr>
            </a:lvl7pPr>
            <a:lvl8pPr marL="1371600" algn="ctr" rtl="0" fontAlgn="base">
              <a:spcBef>
                <a:spcPct val="0"/>
              </a:spcBef>
              <a:spcAft>
                <a:spcPct val="0"/>
              </a:spcAft>
              <a:defRPr sz="4100" b="1">
                <a:solidFill>
                  <a:schemeClr val="tx1"/>
                </a:solidFill>
                <a:latin typeface="Constantia" pitchFamily="18" charset="0"/>
              </a:defRPr>
            </a:lvl8pPr>
            <a:lvl9pPr marL="1828800" algn="ctr" rtl="0" fontAlgn="base">
              <a:spcBef>
                <a:spcPct val="0"/>
              </a:spcBef>
              <a:spcAft>
                <a:spcPct val="0"/>
              </a:spcAft>
              <a:defRPr sz="4100" b="1">
                <a:solidFill>
                  <a:schemeClr val="tx1"/>
                </a:solidFill>
                <a:latin typeface="Constantia" pitchFamily="18" charset="0"/>
              </a:defRPr>
            </a:lvl9pPr>
          </a:lstStyle>
          <a:p>
            <a:pPr fontAlgn="auto">
              <a:spcAft>
                <a:spcPts val="0"/>
              </a:spcAft>
              <a:defRPr/>
            </a:pPr>
            <a:r>
              <a:rPr lang="ru-RU" sz="3200" dirty="0" smtClean="0">
                <a:solidFill>
                  <a:srgbClr val="0070C0"/>
                </a:solidFill>
                <a:latin typeface="Times New Roman" pitchFamily="18" charset="0"/>
                <a:cs typeface="Times New Roman" pitchFamily="18" charset="0"/>
              </a:rPr>
              <a:t>Муниципальные программы Дубовского сельского поселения 2020 год</a:t>
            </a:r>
            <a:endParaRPr lang="ru-RU" sz="3200" dirty="0" smtClean="0">
              <a:solidFill>
                <a:srgbClr val="0070C0"/>
              </a:solidFill>
              <a:latin typeface="Times New Roman" pitchFamily="18" charset="0"/>
              <a:cs typeface="Times New Roman" pitchFamily="18" charset="0"/>
            </a:endParaRPr>
          </a:p>
        </p:txBody>
      </p:sp>
      <p:graphicFrame>
        <p:nvGraphicFramePr>
          <p:cNvPr id="13" name="Содержимое 4"/>
          <p:cNvGraphicFramePr>
            <a:graphicFrameLocks/>
          </p:cNvGraphicFramePr>
          <p:nvPr>
            <p:extLst>
              <p:ext uri="{D42A27DB-BD31-4B8C-83A1-F6EECF244321}">
                <p14:modId xmlns:p14="http://schemas.microsoft.com/office/powerpoint/2010/main" val="18506498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260078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15888" y="225425"/>
            <a:ext cx="8832850" cy="768350"/>
            <a:chOff x="73" y="142"/>
            <a:chExt cx="5564" cy="484"/>
          </a:xfrm>
        </p:grpSpPr>
        <p:pic>
          <p:nvPicPr>
            <p:cNvPr id="21510" name="Скругленный прямоугольник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142"/>
              <a:ext cx="5564" cy="484"/>
            </a:xfrm>
            <a:prstGeom prst="rect">
              <a:avLst/>
            </a:prstGeom>
            <a:noFill/>
            <a:extLst>
              <a:ext uri="{909E8E84-426E-40DD-AFC4-6F175D3DCCD1}">
                <a14:hiddenFill xmlns:a14="http://schemas.microsoft.com/office/drawing/2010/main">
                  <a:solidFill>
                    <a:srgbClr val="FFFFFF"/>
                  </a:solidFill>
                </a14:hiddenFill>
              </a:ext>
            </a:extLst>
          </p:spPr>
        </p:pic>
        <p:sp>
          <p:nvSpPr>
            <p:cNvPr id="21511" name="Text Box 7"/>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dirty="0"/>
                <a:t>Структура расходов </a:t>
              </a:r>
              <a:r>
                <a:rPr lang="ru-RU" sz="2400" dirty="0" smtClean="0"/>
                <a:t> </a:t>
              </a:r>
              <a:r>
                <a:rPr lang="ru-RU" sz="2400" dirty="0"/>
                <a:t>бюджета по отраслям в </a:t>
              </a:r>
              <a:r>
                <a:rPr lang="ru-RU" sz="2400" dirty="0" smtClean="0"/>
                <a:t>2020 </a:t>
              </a:r>
              <a:r>
                <a:rPr lang="ru-RU" sz="2400" dirty="0"/>
                <a:t>году</a:t>
              </a:r>
            </a:p>
          </p:txBody>
        </p:sp>
      </p:grpSp>
      <p:sp>
        <p:nvSpPr>
          <p:cNvPr id="21524" name="Rectangle 20"/>
          <p:cNvSpPr>
            <a:spLocks noChangeArrowheads="1"/>
          </p:cNvSpPr>
          <p:nvPr/>
        </p:nvSpPr>
        <p:spPr bwMode="auto">
          <a:xfrm>
            <a:off x="7471188" y="6165304"/>
            <a:ext cx="10271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ru-RU" sz="1600" dirty="0">
                <a:latin typeface="Arial" charset="0"/>
              </a:rPr>
              <a:t>тыс. руб.</a:t>
            </a:r>
          </a:p>
        </p:txBody>
      </p:sp>
      <p:graphicFrame>
        <p:nvGraphicFramePr>
          <p:cNvPr id="5" name="Диаграмма 4"/>
          <p:cNvGraphicFramePr/>
          <p:nvPr>
            <p:extLst>
              <p:ext uri="{D42A27DB-BD31-4B8C-83A1-F6EECF244321}">
                <p14:modId xmlns:p14="http://schemas.microsoft.com/office/powerpoint/2010/main" val="4041979560"/>
              </p:ext>
            </p:extLst>
          </p:nvPr>
        </p:nvGraphicFramePr>
        <p:xfrm>
          <a:off x="323528" y="1124744"/>
          <a:ext cx="8537898" cy="554461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15888" y="225425"/>
            <a:ext cx="8832850" cy="768350"/>
            <a:chOff x="73" y="142"/>
            <a:chExt cx="5564" cy="484"/>
          </a:xfrm>
        </p:grpSpPr>
        <p:pic>
          <p:nvPicPr>
            <p:cNvPr id="30721" name="Скругленный прямоугольник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142"/>
              <a:ext cx="5564" cy="484"/>
            </a:xfrm>
            <a:prstGeom prst="rect">
              <a:avLst/>
            </a:prstGeom>
            <a:noFill/>
            <a:extLst>
              <a:ext uri="{909E8E84-426E-40DD-AFC4-6F175D3DCCD1}">
                <a14:hiddenFill xmlns:a14="http://schemas.microsoft.com/office/drawing/2010/main">
                  <a:solidFill>
                    <a:srgbClr val="FFFFFF"/>
                  </a:solidFill>
                </a14:hiddenFill>
              </a:ext>
            </a:extLst>
          </p:spPr>
        </p:pic>
        <p:sp>
          <p:nvSpPr>
            <p:cNvPr id="30722" name="Text Box 2"/>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dirty="0"/>
                <a:t>Расходы </a:t>
              </a:r>
              <a:r>
                <a:rPr lang="ru-RU" sz="2400" dirty="0" smtClean="0"/>
                <a:t>бюджета </a:t>
              </a:r>
              <a:r>
                <a:rPr lang="ru-RU" sz="2400" dirty="0"/>
                <a:t>на культуру</a:t>
              </a:r>
            </a:p>
          </p:txBody>
        </p:sp>
      </p:grpSp>
      <p:sp>
        <p:nvSpPr>
          <p:cNvPr id="30726" name="Прямоугольник 4"/>
          <p:cNvSpPr>
            <a:spLocks noChangeArrowheads="1"/>
          </p:cNvSpPr>
          <p:nvPr/>
        </p:nvSpPr>
        <p:spPr bwMode="auto">
          <a:xfrm>
            <a:off x="3708400" y="1341438"/>
            <a:ext cx="52562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r>
              <a:rPr lang="ru-RU">
                <a:solidFill>
                  <a:srgbClr val="FF0000"/>
                </a:solidFill>
                <a:latin typeface="Constantia" pitchFamily="18" charset="0"/>
              </a:rPr>
              <a:t> </a:t>
            </a:r>
          </a:p>
        </p:txBody>
      </p:sp>
      <p:sp>
        <p:nvSpPr>
          <p:cNvPr id="30727" name="Прямоугольник 5"/>
          <p:cNvSpPr>
            <a:spLocks noChangeArrowheads="1"/>
          </p:cNvSpPr>
          <p:nvPr/>
        </p:nvSpPr>
        <p:spPr bwMode="auto">
          <a:xfrm>
            <a:off x="250825" y="1052513"/>
            <a:ext cx="8642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just"/>
            <a:endParaRPr lang="ru-RU" sz="1400"/>
          </a:p>
        </p:txBody>
      </p:sp>
      <p:sp>
        <p:nvSpPr>
          <p:cNvPr id="30741" name="Rectangle 21"/>
          <p:cNvSpPr>
            <a:spLocks noGrp="1"/>
          </p:cNvSpPr>
          <p:nvPr>
            <p:ph type="body" sz="half" idx="4294967295"/>
          </p:nvPr>
        </p:nvSpPr>
        <p:spPr>
          <a:xfrm>
            <a:off x="250825" y="1052513"/>
            <a:ext cx="3889375" cy="1728415"/>
          </a:xfrm>
        </p:spPr>
        <p:txBody>
          <a:bodyPr/>
          <a:lstStyle/>
          <a:p>
            <a:pPr marL="3175" indent="-3175" algn="just">
              <a:lnSpc>
                <a:spcPct val="80000"/>
              </a:lnSpc>
              <a:buFont typeface="Wingdings 2" pitchFamily="18" charset="2"/>
              <a:buNone/>
            </a:pPr>
            <a:r>
              <a:rPr lang="ru-RU" sz="1400" dirty="0" smtClean="0">
                <a:latin typeface="Times New Roman" pitchFamily="18" charset="0"/>
              </a:rPr>
              <a:t>	</a:t>
            </a:r>
            <a:r>
              <a:rPr lang="ru-RU" sz="800" dirty="0" smtClean="0">
                <a:latin typeface="Times New Roman" pitchFamily="18" charset="0"/>
              </a:rPr>
              <a:t>      </a:t>
            </a:r>
          </a:p>
          <a:p>
            <a:pPr marL="3175" indent="357188" algn="just">
              <a:lnSpc>
                <a:spcPct val="80000"/>
              </a:lnSpc>
              <a:buFont typeface="Wingdings 2" pitchFamily="18" charset="2"/>
              <a:buNone/>
            </a:pPr>
            <a:r>
              <a:rPr lang="ru-RU" sz="1400" dirty="0" smtClean="0">
                <a:latin typeface="Times New Roman" pitchFamily="18" charset="0"/>
              </a:rPr>
              <a:t>В Дубовском сельском поселении функционируют следующие  учреждения культуры:</a:t>
            </a:r>
          </a:p>
          <a:p>
            <a:pPr marL="3175" indent="-3175" algn="just">
              <a:lnSpc>
                <a:spcPct val="80000"/>
              </a:lnSpc>
              <a:buFont typeface="Wingdings 2" pitchFamily="18" charset="2"/>
              <a:buNone/>
            </a:pPr>
            <a:endParaRPr lang="ru-RU" sz="800" dirty="0" smtClean="0">
              <a:latin typeface="Times New Roman" pitchFamily="18" charset="0"/>
            </a:endParaRPr>
          </a:p>
          <a:p>
            <a:pPr marL="285750" indent="-285750" algn="just">
              <a:lnSpc>
                <a:spcPct val="80000"/>
              </a:lnSpc>
              <a:buFontTx/>
              <a:buChar char="-"/>
            </a:pPr>
            <a:r>
              <a:rPr lang="ru-RU" sz="1400" dirty="0" smtClean="0">
                <a:latin typeface="Times New Roman" pitchFamily="18" charset="0"/>
              </a:rPr>
              <a:t>муниципальное бюджетные учреждение культуры «</a:t>
            </a:r>
            <a:r>
              <a:rPr lang="ru-RU" sz="1400" dirty="0" err="1" smtClean="0">
                <a:latin typeface="Times New Roman" pitchFamily="18" charset="0"/>
              </a:rPr>
              <a:t>Ериковский</a:t>
            </a:r>
            <a:r>
              <a:rPr lang="ru-RU" sz="1400" dirty="0" smtClean="0">
                <a:latin typeface="Times New Roman" pitchFamily="18" charset="0"/>
              </a:rPr>
              <a:t> сельский дом культуры»</a:t>
            </a:r>
          </a:p>
          <a:p>
            <a:pPr marL="285750" indent="-285750" algn="just">
              <a:lnSpc>
                <a:spcPct val="80000"/>
              </a:lnSpc>
              <a:buFontTx/>
              <a:buChar char="-"/>
            </a:pPr>
            <a:endParaRPr lang="ru-RU" sz="800" dirty="0">
              <a:latin typeface="Times New Roman" pitchFamily="18" charset="0"/>
            </a:endParaRPr>
          </a:p>
          <a:p>
            <a:pPr marL="0" indent="0" algn="just">
              <a:lnSpc>
                <a:spcPct val="80000"/>
              </a:lnSpc>
              <a:buNone/>
            </a:pPr>
            <a:endParaRPr lang="ru-RU" sz="1400" dirty="0" smtClean="0">
              <a:latin typeface="Times New Roman" pitchFamily="18" charset="0"/>
            </a:endParaRPr>
          </a:p>
          <a:p>
            <a:pPr marL="3175" indent="-3175" algn="just">
              <a:lnSpc>
                <a:spcPct val="80000"/>
              </a:lnSpc>
              <a:buFont typeface="Wingdings 2" pitchFamily="18" charset="2"/>
              <a:buNone/>
            </a:pPr>
            <a:endParaRPr lang="ru-RU" sz="1400" dirty="0" smtClean="0">
              <a:latin typeface="Times New Roman" pitchFamily="18" charset="0"/>
            </a:endParaRPr>
          </a:p>
          <a:p>
            <a:pPr marL="3175" indent="-3175">
              <a:lnSpc>
                <a:spcPct val="80000"/>
              </a:lnSpc>
            </a:pPr>
            <a:endParaRPr lang="ru-RU" sz="1400" dirty="0" smtClean="0">
              <a:latin typeface="Times New Roman" pitchFamily="18" charset="0"/>
            </a:endParaRPr>
          </a:p>
          <a:p>
            <a:pPr marL="3175" indent="-3175">
              <a:lnSpc>
                <a:spcPct val="80000"/>
              </a:lnSpc>
            </a:pPr>
            <a:endParaRPr lang="ru-RU" sz="1200" dirty="0" smtClean="0">
              <a:latin typeface="Times New Roman"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353413941"/>
              </p:ext>
            </p:extLst>
          </p:nvPr>
        </p:nvGraphicFramePr>
        <p:xfrm>
          <a:off x="1308894" y="5013176"/>
          <a:ext cx="6096000" cy="101092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ru-RU" dirty="0" smtClean="0">
                          <a:solidFill>
                            <a:srgbClr val="CC0000"/>
                          </a:solidFill>
                        </a:rPr>
                        <a:t>1 734,6</a:t>
                      </a:r>
                      <a:endParaRPr lang="ru-RU" dirty="0">
                        <a:solidFill>
                          <a:srgbClr val="CC0000"/>
                        </a:solidFill>
                      </a:endParaRPr>
                    </a:p>
                  </a:txBody>
                  <a:tcPr/>
                </a:tc>
                <a:tc>
                  <a:txBody>
                    <a:bodyPr/>
                    <a:lstStyle/>
                    <a:p>
                      <a:pPr algn="ctr"/>
                      <a:r>
                        <a:rPr lang="ru-RU" dirty="0" smtClean="0">
                          <a:solidFill>
                            <a:srgbClr val="CC0000"/>
                          </a:solidFill>
                        </a:rPr>
                        <a:t>2 000,1</a:t>
                      </a:r>
                      <a:endParaRPr lang="ru-RU" dirty="0" smtClean="0">
                        <a:solidFill>
                          <a:srgbClr val="CC0000"/>
                        </a:solidFill>
                      </a:endParaRPr>
                    </a:p>
                    <a:p>
                      <a:pPr algn="ctr"/>
                      <a:endParaRPr lang="ru-RU" dirty="0">
                        <a:solidFill>
                          <a:srgbClr val="CC0000"/>
                        </a:solidFill>
                      </a:endParaRPr>
                    </a:p>
                  </a:txBody>
                  <a:tcPr/>
                </a:tc>
                <a:tc>
                  <a:txBody>
                    <a:bodyPr/>
                    <a:lstStyle/>
                    <a:p>
                      <a:pPr algn="ctr"/>
                      <a:r>
                        <a:rPr lang="ru-RU" dirty="0" smtClean="0">
                          <a:solidFill>
                            <a:srgbClr val="CC0000"/>
                          </a:solidFill>
                        </a:rPr>
                        <a:t>2 129,7</a:t>
                      </a:r>
                      <a:endParaRPr lang="ru-RU" dirty="0">
                        <a:solidFill>
                          <a:srgbClr val="CC0000"/>
                        </a:solidFill>
                      </a:endParaRPr>
                    </a:p>
                  </a:txBody>
                  <a:tcPr/>
                </a:tc>
              </a:tr>
              <a:tr h="370840">
                <a:tc>
                  <a:txBody>
                    <a:bodyPr/>
                    <a:lstStyle/>
                    <a:p>
                      <a:pPr algn="ctr"/>
                      <a:r>
                        <a:rPr lang="ru-RU" dirty="0" smtClean="0"/>
                        <a:t>2020</a:t>
                      </a:r>
                      <a:endParaRPr lang="ru-RU" dirty="0"/>
                    </a:p>
                  </a:txBody>
                  <a:tcPr/>
                </a:tc>
                <a:tc>
                  <a:txBody>
                    <a:bodyPr/>
                    <a:lstStyle/>
                    <a:p>
                      <a:pPr algn="ctr"/>
                      <a:r>
                        <a:rPr lang="ru-RU" dirty="0" smtClean="0"/>
                        <a:t>2021</a:t>
                      </a:r>
                      <a:endParaRPr lang="ru-RU" dirty="0"/>
                    </a:p>
                  </a:txBody>
                  <a:tcPr/>
                </a:tc>
                <a:tc>
                  <a:txBody>
                    <a:bodyPr/>
                    <a:lstStyle/>
                    <a:p>
                      <a:pPr algn="ctr"/>
                      <a:r>
                        <a:rPr lang="ru-RU" dirty="0" smtClean="0"/>
                        <a:t>2022</a:t>
                      </a:r>
                      <a:endParaRPr lang="ru-RU" dirty="0"/>
                    </a:p>
                  </a:txBody>
                  <a:tcPr/>
                </a:tc>
              </a:tr>
            </a:tbl>
          </a:graphicData>
        </a:graphic>
      </p:graphicFrame>
      <p:pic>
        <p:nvPicPr>
          <p:cNvPr id="1026" name="Picture 2" descr="C:\Users\1\Desktop\erikovskiy-101469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7154" y="2564904"/>
            <a:ext cx="3024038" cy="226580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Shevchenkoaa\папка для обмена\ЛАВРЕНОВА\фотоотчет 2018.11\Жизнь подарила мне мама 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17676" y="1524794"/>
            <a:ext cx="3935356" cy="28110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Содержимое 7"/>
          <p:cNvSpPr>
            <a:spLocks noGrp="1"/>
          </p:cNvSpPr>
          <p:nvPr>
            <p:ph idx="1"/>
          </p:nvPr>
        </p:nvSpPr>
        <p:spPr>
          <a:xfrm>
            <a:off x="250825" y="333375"/>
            <a:ext cx="8351838" cy="6191250"/>
          </a:xfrm>
          <a:gradFill rotWithShape="1">
            <a:gsLst>
              <a:gs pos="0">
                <a:schemeClr val="accent2">
                  <a:lumMod val="60000"/>
                  <a:lumOff val="40000"/>
                </a:schemeClr>
              </a:gs>
              <a:gs pos="100000">
                <a:schemeClr val="accent1">
                  <a:lumMod val="60000"/>
                  <a:lumOff val="40000"/>
                </a:schemeClr>
              </a:gs>
            </a:gsLst>
            <a:lin ang="5400000" scaled="1"/>
          </a:gradFill>
        </p:spPr>
        <p:txBody>
          <a:bodyPr/>
          <a:lstStyle/>
          <a:p>
            <a:pPr marL="0" indent="0" algn="ctr">
              <a:spcBef>
                <a:spcPct val="0"/>
              </a:spcBef>
              <a:buFont typeface="Wingdings 2" pitchFamily="18" charset="2"/>
              <a:buNone/>
            </a:pPr>
            <a:endParaRPr lang="ru-RU" b="1" dirty="0" smtClean="0">
              <a:solidFill>
                <a:srgbClr val="CC0000"/>
              </a:solidFill>
            </a:endParaRPr>
          </a:p>
          <a:p>
            <a:pPr marL="0" indent="0" algn="ctr">
              <a:spcBef>
                <a:spcPct val="0"/>
              </a:spcBef>
              <a:buFont typeface="Wingdings 2" pitchFamily="18" charset="2"/>
              <a:buNone/>
            </a:pPr>
            <a:r>
              <a:rPr lang="ru-RU" b="1" dirty="0" smtClean="0">
                <a:solidFill>
                  <a:srgbClr val="CC0000"/>
                </a:solidFill>
                <a:latin typeface="Garamond" pitchFamily="18" charset="0"/>
              </a:rPr>
              <a:t>Уважаемые жители Дубовского сельского поселения!</a:t>
            </a:r>
          </a:p>
          <a:p>
            <a:pPr marL="0" indent="0" algn="ctr">
              <a:spcBef>
                <a:spcPct val="0"/>
              </a:spcBef>
              <a:buFont typeface="Wingdings 2" pitchFamily="18" charset="2"/>
              <a:buNone/>
            </a:pPr>
            <a:endParaRPr lang="ru-RU" sz="3200" b="1" dirty="0" smtClean="0">
              <a:solidFill>
                <a:srgbClr val="FF0000"/>
              </a:solidFill>
              <a:latin typeface="Garamond" pitchFamily="18" charset="0"/>
            </a:endParaRPr>
          </a:p>
          <a:p>
            <a:pPr marL="174625" indent="185738" algn="just">
              <a:spcBef>
                <a:spcPct val="0"/>
              </a:spcBef>
              <a:buFont typeface="Wingdings 2" pitchFamily="18" charset="2"/>
              <a:buNone/>
              <a:tabLst>
                <a:tab pos="174625" algn="l"/>
                <a:tab pos="8074025" algn="l"/>
              </a:tabLst>
            </a:pPr>
            <a:r>
              <a:rPr lang="ru-RU" sz="1800" dirty="0" smtClean="0">
                <a:solidFill>
                  <a:srgbClr val="FF0000"/>
                </a:solidFill>
              </a:rPr>
              <a:t>         </a:t>
            </a:r>
            <a:r>
              <a:rPr lang="ru-RU" sz="1800" dirty="0" smtClean="0"/>
              <a:t>Бюджет играет центральную роль в экономике поселения и решении различных проблем в развитии нашей территории. Внимательное изучение бюджета дает представление о намерениях власти, ее политике, распределении ею финансовых ресурсов. Бюджет затрагивает интересы каждого жителя поселения. А если учитывать, что доходы бюджета формируются за счет средств налогоплательщиков, включая граждан, тема открытости, прозрачности, основных направлений расходования средств бюджета, становится актуальной. Мы надеемся, что данная презентация послужит обеспечению роста интереса граждан к вопросам расходования средств. Только при наличии у граждан возможности высказать свое мнение, можно рассчитывать на то, что население будет активно участвовать  в бюджетном процессе.</a:t>
            </a:r>
          </a:p>
          <a:p>
            <a:pPr marL="0" indent="0" algn="just">
              <a:spcBef>
                <a:spcPct val="0"/>
              </a:spcBef>
              <a:buFont typeface="Wingdings 2" pitchFamily="18" charset="2"/>
              <a:buNone/>
            </a:pPr>
            <a:endParaRPr lang="ru-RU" sz="1800" dirty="0" smtClean="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p:cNvSpPr>
          <p:nvPr>
            <p:ph type="title"/>
          </p:nvPr>
        </p:nvSpPr>
        <p:spPr>
          <a:xfrm>
            <a:off x="457200" y="274638"/>
            <a:ext cx="8229600" cy="850900"/>
          </a:xfrm>
        </p:spPr>
        <p:txBody>
          <a:bodyPr/>
          <a:lstStyle/>
          <a:p>
            <a:r>
              <a:rPr lang="ru-RU" sz="3200" smtClean="0">
                <a:ln>
                  <a:noFill/>
                </a:ln>
                <a:solidFill>
                  <a:schemeClr val="tx1"/>
                </a:solidFill>
                <a:effectLst/>
              </a:rPr>
              <a:t>  </a:t>
            </a:r>
            <a:r>
              <a:rPr lang="ru-RU" sz="2400" i="1" smtClean="0">
                <a:ln>
                  <a:noFill/>
                </a:ln>
                <a:solidFill>
                  <a:schemeClr val="tx1"/>
                </a:solidFill>
                <a:effectLst/>
              </a:rPr>
              <a:t> </a:t>
            </a:r>
          </a:p>
        </p:txBody>
      </p:sp>
      <p:sp>
        <p:nvSpPr>
          <p:cNvPr id="77827" name="Rectangle 3"/>
          <p:cNvSpPr>
            <a:spLocks noGrp="1"/>
          </p:cNvSpPr>
          <p:nvPr>
            <p:ph type="body" idx="1"/>
          </p:nvPr>
        </p:nvSpPr>
        <p:spPr>
          <a:xfrm>
            <a:off x="250825" y="765175"/>
            <a:ext cx="8424863" cy="5761038"/>
          </a:xfrm>
          <a:gradFill rotWithShape="1">
            <a:gsLst>
              <a:gs pos="0">
                <a:srgbClr val="FFFF00"/>
              </a:gs>
              <a:gs pos="100000">
                <a:srgbClr val="92D050"/>
              </a:gs>
            </a:gsLst>
            <a:lin ang="5400000" scaled="1"/>
          </a:gradFill>
          <a:ln>
            <a:solidFill>
              <a:schemeClr val="bg1"/>
            </a:solidFill>
            <a:miter lim="800000"/>
            <a:headEnd/>
            <a:tailEnd/>
          </a:ln>
        </p:spPr>
        <p:txBody>
          <a:bodyPr anchor="ctr"/>
          <a:lstStyle/>
          <a:p>
            <a:pPr algn="just">
              <a:lnSpc>
                <a:spcPct val="90000"/>
              </a:lnSpc>
              <a:buFont typeface="Wingdings 2" pitchFamily="18" charset="2"/>
              <a:buNone/>
            </a:pPr>
            <a:r>
              <a:rPr lang="ru-RU" b="1" dirty="0" smtClean="0">
                <a:solidFill>
                  <a:srgbClr val="FF0000"/>
                </a:solidFill>
                <a:latin typeface="Times New Roman" pitchFamily="18" charset="0"/>
              </a:rPr>
              <a:t> </a:t>
            </a:r>
          </a:p>
          <a:p>
            <a:pPr algn="just">
              <a:lnSpc>
                <a:spcPct val="90000"/>
              </a:lnSpc>
              <a:buFont typeface="Wingdings 2" pitchFamily="18" charset="2"/>
              <a:buChar char="¨"/>
            </a:pPr>
            <a:r>
              <a:rPr lang="ru-RU" b="1" dirty="0" smtClean="0">
                <a:solidFill>
                  <a:srgbClr val="FF0000"/>
                </a:solidFill>
                <a:latin typeface="Times New Roman" pitchFamily="18" charset="0"/>
              </a:rPr>
              <a:t>Бюджет</a:t>
            </a:r>
            <a:r>
              <a:rPr lang="ru-RU" dirty="0" smtClean="0">
                <a:solidFill>
                  <a:srgbClr val="FF9900"/>
                </a:solidFill>
                <a:latin typeface="Times New Roman" pitchFamily="18" charset="0"/>
              </a:rPr>
              <a:t> </a:t>
            </a:r>
            <a:r>
              <a:rPr lang="ru-RU" dirty="0" smtClean="0">
                <a:solidFill>
                  <a:srgbClr val="000000"/>
                </a:solidFill>
                <a:latin typeface="Times New Roman" pitchFamily="18" charset="0"/>
              </a:rPr>
              <a:t>– </a:t>
            </a:r>
            <a:r>
              <a:rPr lang="ru-RU" sz="2000" b="1" dirty="0" smtClean="0">
                <a:solidFill>
                  <a:srgbClr val="000000"/>
                </a:solidFill>
                <a:effectLst>
                  <a:outerShdw blurRad="38100" dist="38100" dir="2700000" algn="tl">
                    <a:srgbClr val="FFFFFF"/>
                  </a:outerShdw>
                </a:effectLst>
                <a:latin typeface="Times New Roman" pitchFamily="18" charset="0"/>
              </a:rPr>
              <a:t>план доходов и расходов для  обеспечения задач и   функций государства.</a:t>
            </a:r>
            <a:r>
              <a:rPr lang="ru-RU" sz="2000" dirty="0" smtClean="0">
                <a:solidFill>
                  <a:srgbClr val="000000"/>
                </a:solidFill>
                <a:effectLst>
                  <a:outerShdw blurRad="38100" dist="38100" dir="2700000" algn="tl">
                    <a:srgbClr val="FFFFFF"/>
                  </a:outerShdw>
                </a:effectLst>
                <a:latin typeface="Times New Roman" pitchFamily="18" charset="0"/>
              </a:rPr>
              <a:t>  </a:t>
            </a:r>
            <a:r>
              <a:rPr lang="ru-RU" sz="2000" b="1" dirty="0" smtClean="0">
                <a:latin typeface="Times New Roman" pitchFamily="18" charset="0"/>
              </a:rPr>
              <a:t>       </a:t>
            </a:r>
            <a:r>
              <a:rPr lang="ru-RU" sz="1400" b="1" dirty="0" smtClean="0">
                <a:latin typeface="Times New Roman" pitchFamily="18" charset="0"/>
              </a:rPr>
              <a:t> </a:t>
            </a:r>
            <a:endParaRPr lang="ru-RU" sz="1400" dirty="0" smtClean="0">
              <a:latin typeface="Times New Roman" pitchFamily="18" charset="0"/>
            </a:endParaRPr>
          </a:p>
          <a:p>
            <a:pPr algn="just">
              <a:lnSpc>
                <a:spcPct val="90000"/>
              </a:lnSpc>
              <a:buFont typeface="Wingdings 2" pitchFamily="18" charset="2"/>
              <a:buChar char="¨"/>
            </a:pPr>
            <a:endParaRPr lang="ru-RU" sz="1400" b="1" dirty="0" smtClean="0">
              <a:latin typeface="Times New Roman" pitchFamily="18" charset="0"/>
            </a:endParaRPr>
          </a:p>
          <a:p>
            <a:pPr algn="just">
              <a:lnSpc>
                <a:spcPct val="90000"/>
              </a:lnSpc>
              <a:buFont typeface="Wingdings 2" pitchFamily="18" charset="2"/>
              <a:buChar char="¨"/>
            </a:pPr>
            <a:r>
              <a:rPr lang="ru-RU" sz="2000" b="1" dirty="0" smtClean="0">
                <a:solidFill>
                  <a:srgbClr val="FF3300"/>
                </a:solidFill>
                <a:latin typeface="Times New Roman" pitchFamily="18" charset="0"/>
              </a:rPr>
              <a:t>«Программный бюджет»</a:t>
            </a:r>
            <a:r>
              <a:rPr lang="ru-RU" sz="2000" b="1" dirty="0" smtClean="0">
                <a:solidFill>
                  <a:srgbClr val="CC0000"/>
                </a:solidFill>
                <a:latin typeface="Times New Roman" pitchFamily="18" charset="0"/>
              </a:rPr>
              <a:t> -</a:t>
            </a:r>
            <a:r>
              <a:rPr lang="ru-RU" sz="2000" dirty="0" smtClean="0">
                <a:solidFill>
                  <a:srgbClr val="CC0000"/>
                </a:solidFill>
                <a:latin typeface="Times New Roman" pitchFamily="18" charset="0"/>
              </a:rPr>
              <a:t> </a:t>
            </a:r>
            <a:r>
              <a:rPr lang="ru-RU" sz="2000" dirty="0" smtClean="0">
                <a:latin typeface="Times New Roman" pitchFamily="18" charset="0"/>
              </a:rPr>
              <a:t>бюджет, сформированный в соответствии с утвержденными государственными  и муниципальными программами.</a:t>
            </a:r>
          </a:p>
          <a:p>
            <a:pPr algn="just">
              <a:lnSpc>
                <a:spcPct val="90000"/>
              </a:lnSpc>
              <a:buFont typeface="Wingdings 2" pitchFamily="18" charset="2"/>
              <a:buChar char="¨"/>
            </a:pPr>
            <a:endParaRPr lang="ru-RU" sz="2000" dirty="0" smtClean="0">
              <a:latin typeface="Times New Roman" pitchFamily="18" charset="0"/>
            </a:endParaRPr>
          </a:p>
          <a:p>
            <a:pPr algn="just">
              <a:lnSpc>
                <a:spcPct val="90000"/>
              </a:lnSpc>
              <a:buFont typeface="Wingdings 2" pitchFamily="18" charset="2"/>
              <a:buChar char="¨"/>
            </a:pPr>
            <a:r>
              <a:rPr lang="ru-RU" sz="2000" b="1" dirty="0" smtClean="0">
                <a:solidFill>
                  <a:srgbClr val="FF3300"/>
                </a:solidFill>
                <a:latin typeface="Times New Roman" pitchFamily="18" charset="0"/>
              </a:rPr>
              <a:t>Дефицит бюджета</a:t>
            </a:r>
            <a:r>
              <a:rPr lang="ru-RU" sz="2000" dirty="0" smtClean="0">
                <a:solidFill>
                  <a:srgbClr val="FF3300"/>
                </a:solidFill>
                <a:latin typeface="Times New Roman" pitchFamily="18" charset="0"/>
              </a:rPr>
              <a:t> -</a:t>
            </a:r>
            <a:r>
              <a:rPr lang="ru-RU" sz="2000" dirty="0" smtClean="0">
                <a:solidFill>
                  <a:srgbClr val="993300"/>
                </a:solidFill>
                <a:latin typeface="Times New Roman" pitchFamily="18" charset="0"/>
              </a:rPr>
              <a:t> </a:t>
            </a:r>
            <a:r>
              <a:rPr lang="ru-RU" sz="2000" dirty="0" smtClean="0">
                <a:latin typeface="Times New Roman" pitchFamily="18" charset="0"/>
              </a:rPr>
              <a:t>расходная часть бюджета превышает доходную.</a:t>
            </a:r>
          </a:p>
          <a:p>
            <a:pPr algn="just">
              <a:lnSpc>
                <a:spcPct val="90000"/>
              </a:lnSpc>
              <a:buFont typeface="Wingdings 2" pitchFamily="18" charset="2"/>
              <a:buChar char="¨"/>
            </a:pPr>
            <a:endParaRPr lang="ru-RU" sz="2000" dirty="0" smtClean="0">
              <a:latin typeface="Times New Roman" pitchFamily="18" charset="0"/>
            </a:endParaRPr>
          </a:p>
          <a:p>
            <a:pPr algn="just">
              <a:lnSpc>
                <a:spcPct val="90000"/>
              </a:lnSpc>
              <a:buFont typeface="Wingdings 2" pitchFamily="18" charset="2"/>
              <a:buChar char="¨"/>
            </a:pPr>
            <a:r>
              <a:rPr lang="ru-RU" sz="2000" b="1" dirty="0" smtClean="0">
                <a:solidFill>
                  <a:srgbClr val="FF3300"/>
                </a:solidFill>
                <a:latin typeface="Times New Roman" pitchFamily="18" charset="0"/>
              </a:rPr>
              <a:t>Профицит бюджета -</a:t>
            </a:r>
            <a:r>
              <a:rPr lang="ru-RU" sz="2000" dirty="0" smtClean="0">
                <a:solidFill>
                  <a:srgbClr val="993300"/>
                </a:solidFill>
                <a:latin typeface="Times New Roman" pitchFamily="18" charset="0"/>
              </a:rPr>
              <a:t>   </a:t>
            </a:r>
            <a:r>
              <a:rPr lang="ru-RU" sz="2000" dirty="0" smtClean="0">
                <a:latin typeface="Times New Roman" pitchFamily="18" charset="0"/>
              </a:rPr>
              <a:t>положительный остаток бюджета </a:t>
            </a:r>
            <a:r>
              <a:rPr lang="ru-RU" sz="2000" b="1" dirty="0" smtClean="0">
                <a:latin typeface="Times New Roman" pitchFamily="18" charset="0"/>
              </a:rPr>
              <a:t> </a:t>
            </a:r>
            <a:r>
              <a:rPr lang="ru-RU" sz="2000" dirty="0" smtClean="0">
                <a:latin typeface="Times New Roman" pitchFamily="18" charset="0"/>
              </a:rPr>
              <a:t>(доходная часть бюджета превышает расходную).</a:t>
            </a:r>
          </a:p>
          <a:p>
            <a:pPr algn="just">
              <a:lnSpc>
                <a:spcPct val="90000"/>
              </a:lnSpc>
              <a:buFont typeface="Wingdings 2" pitchFamily="18" charset="2"/>
              <a:buChar char="¨"/>
            </a:pPr>
            <a:endParaRPr lang="ru-RU" sz="2000" dirty="0" smtClean="0">
              <a:latin typeface="Times New Roman" pitchFamily="18" charset="0"/>
            </a:endParaRPr>
          </a:p>
          <a:p>
            <a:pPr algn="just">
              <a:lnSpc>
                <a:spcPct val="90000"/>
              </a:lnSpc>
              <a:buFont typeface="Wingdings 2" pitchFamily="18" charset="2"/>
              <a:buChar char="¨"/>
            </a:pPr>
            <a:r>
              <a:rPr lang="ru-RU" sz="2000" b="1" dirty="0" smtClean="0">
                <a:solidFill>
                  <a:srgbClr val="FF3300"/>
                </a:solidFill>
                <a:latin typeface="Times New Roman" pitchFamily="18" charset="0"/>
              </a:rPr>
              <a:t>Бюджет составляется на три года –</a:t>
            </a:r>
            <a:r>
              <a:rPr lang="ru-RU" sz="2000" dirty="0" smtClean="0">
                <a:solidFill>
                  <a:srgbClr val="990033"/>
                </a:solidFill>
                <a:latin typeface="Times New Roman" pitchFamily="18" charset="0"/>
              </a:rPr>
              <a:t> </a:t>
            </a:r>
            <a:r>
              <a:rPr lang="ru-RU" sz="2000" dirty="0" smtClean="0">
                <a:latin typeface="Times New Roman" pitchFamily="18" charset="0"/>
              </a:rPr>
              <a:t>очередной финансовый год и плановый период (например, 2020 год - очередной финансовый год,  2021-2022 годы – плановый период).</a:t>
            </a:r>
          </a:p>
          <a:p>
            <a:pPr>
              <a:lnSpc>
                <a:spcPct val="90000"/>
              </a:lnSpc>
            </a:pPr>
            <a:endParaRPr lang="ru-RU" sz="2000" dirty="0" smtClean="0">
              <a:latin typeface="Times New Roman" pitchFamily="18" charset="0"/>
            </a:endParaRPr>
          </a:p>
        </p:txBody>
      </p:sp>
      <p:grpSp>
        <p:nvGrpSpPr>
          <p:cNvPr id="2" name="Скругленный прямоугольник 1"/>
          <p:cNvGrpSpPr>
            <a:grpSpLocks/>
          </p:cNvGrpSpPr>
          <p:nvPr/>
        </p:nvGrpSpPr>
        <p:grpSpPr bwMode="auto">
          <a:xfrm>
            <a:off x="107950" y="0"/>
            <a:ext cx="9036050" cy="841375"/>
            <a:chOff x="73" y="142"/>
            <a:chExt cx="5564" cy="530"/>
          </a:xfrm>
        </p:grpSpPr>
        <p:pic>
          <p:nvPicPr>
            <p:cNvPr id="77829" name="Скругленный прямоугольник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142"/>
              <a:ext cx="5564" cy="530"/>
            </a:xfrm>
            <a:prstGeom prst="rect">
              <a:avLst/>
            </a:prstGeom>
            <a:noFill/>
            <a:extLst>
              <a:ext uri="{909E8E84-426E-40DD-AFC4-6F175D3DCCD1}">
                <a14:hiddenFill xmlns:a14="http://schemas.microsoft.com/office/drawing/2010/main">
                  <a:solidFill>
                    <a:srgbClr val="FFFFFF"/>
                  </a:solidFill>
                </a14:hiddenFill>
              </a:ext>
            </a:extLst>
          </p:spPr>
        </p:pic>
        <p:sp>
          <p:nvSpPr>
            <p:cNvPr id="77830" name="Text Box 6"/>
            <p:cNvSpPr txBox="1">
              <a:spLocks noChangeArrowheads="1"/>
            </p:cNvSpPr>
            <p:nvPr/>
          </p:nvSpPr>
          <p:spPr bwMode="auto">
            <a:xfrm>
              <a:off x="135" y="186"/>
              <a:ext cx="5444" cy="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a:t>Основные понятия</a:t>
              </a: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a:p>
        </p:txBody>
      </p:sp>
      <p:sp>
        <p:nvSpPr>
          <p:cNvPr id="6" name="Заголовок 1"/>
          <p:cNvSpPr>
            <a:spLocks noGrp="1"/>
          </p:cNvSpPr>
          <p:nvPr>
            <p:ph type="title"/>
          </p:nvPr>
        </p:nvSpPr>
        <p:spPr>
          <a:xfrm>
            <a:off x="457200" y="274638"/>
            <a:ext cx="8229600" cy="1143000"/>
          </a:xfrm>
        </p:spPr>
        <p:txBody>
          <a:bodyPr/>
          <a:lstStyle/>
          <a:p>
            <a:pPr eaLnBrk="1" hangingPunct="1"/>
            <a:r>
              <a:rPr lang="ru-RU" smtClean="0">
                <a:solidFill>
                  <a:schemeClr val="tx2"/>
                </a:solidFill>
                <a:latin typeface="Arial Black" pitchFamily="34" charset="0"/>
              </a:rPr>
              <a:t>Основные понятия</a:t>
            </a:r>
            <a:endParaRPr lang="ru-RU" smtClean="0"/>
          </a:p>
        </p:txBody>
      </p:sp>
      <p:sp>
        <p:nvSpPr>
          <p:cNvPr id="7" name="Содержимое 2"/>
          <p:cNvSpPr txBox="1">
            <a:spLocks/>
          </p:cNvSpPr>
          <p:nvPr/>
        </p:nvSpPr>
        <p:spPr bwMode="auto">
          <a:xfrm>
            <a:off x="457200" y="1600200"/>
            <a:ext cx="8229600" cy="4543425"/>
          </a:xfrm>
          <a:prstGeom prst="rect">
            <a:avLst/>
          </a:prstGeo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1" tIns="45715" rIns="91431" bIns="45715" numCol="1" rtlCol="0" anchor="t" anchorCtr="0" compatLnSpc="1">
            <a:prstTxWarp prst="textNoShape">
              <a:avLst/>
            </a:prstTxWarp>
            <a:normAutofit/>
          </a:bodyPr>
          <a:lstStyle>
            <a:lvl1pPr marL="547688" indent="-411163" algn="l" rtl="0" fontAlgn="base">
              <a:spcBef>
                <a:spcPct val="20000"/>
              </a:spcBef>
              <a:spcAft>
                <a:spcPct val="0"/>
              </a:spcAft>
              <a:buClr>
                <a:srgbClr val="000000"/>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fontAlgn="auto">
              <a:spcAft>
                <a:spcPts val="0"/>
              </a:spcAft>
              <a:buFont typeface="Arial" charset="0"/>
              <a:buNone/>
              <a:defRPr/>
            </a:pPr>
            <a:r>
              <a:rPr lang="ru-RU" dirty="0" smtClean="0"/>
              <a:t>→</a:t>
            </a:r>
            <a:r>
              <a:rPr lang="ru-RU" b="1" i="1" dirty="0" smtClean="0">
                <a:solidFill>
                  <a:srgbClr val="FF0000"/>
                </a:solidFill>
                <a:latin typeface="Times New Roman" pitchFamily="18" charset="0"/>
                <a:cs typeface="Times New Roman" pitchFamily="18" charset="0"/>
              </a:rPr>
              <a:t>Составление бюджета основывается на</a:t>
            </a:r>
            <a:r>
              <a:rPr lang="ru-RU" dirty="0" smtClean="0">
                <a:latin typeface="Times New Roman" pitchFamily="18" charset="0"/>
                <a:cs typeface="Times New Roman" pitchFamily="18" charset="0"/>
              </a:rPr>
              <a:t>:</a:t>
            </a:r>
          </a:p>
          <a:p>
            <a:pPr fontAlgn="auto">
              <a:spcAft>
                <a:spcPts val="0"/>
              </a:spcAft>
              <a:buFont typeface="Arial" charset="0"/>
              <a:buNone/>
              <a:defRPr/>
            </a:pPr>
            <a:endParaRPr lang="ru-RU" dirty="0"/>
          </a:p>
        </p:txBody>
      </p:sp>
      <p:grpSp>
        <p:nvGrpSpPr>
          <p:cNvPr id="8" name="Group 2"/>
          <p:cNvGrpSpPr>
            <a:grpSpLocks/>
          </p:cNvGrpSpPr>
          <p:nvPr/>
        </p:nvGrpSpPr>
        <p:grpSpPr bwMode="auto">
          <a:xfrm>
            <a:off x="428625" y="0"/>
            <a:ext cx="7999413" cy="6091238"/>
            <a:chOff x="-131" y="0"/>
            <a:chExt cx="14531" cy="9818"/>
          </a:xfrm>
        </p:grpSpPr>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71" y="6975"/>
              <a:ext cx="4152"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
              <a:ext cx="14400" cy="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3" y="0"/>
              <a:ext cx="7467" cy="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4317" cy="1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1" y="461"/>
              <a:ext cx="14403" cy="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76" y="7070"/>
              <a:ext cx="3679" cy="2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oup 9"/>
            <p:cNvGrpSpPr>
              <a:grpSpLocks/>
            </p:cNvGrpSpPr>
            <p:nvPr/>
          </p:nvGrpSpPr>
          <p:grpSpPr bwMode="auto">
            <a:xfrm>
              <a:off x="9900" y="6975"/>
              <a:ext cx="3853" cy="2813"/>
              <a:chOff x="9900" y="6975"/>
              <a:chExt cx="3853" cy="2813"/>
            </a:xfrm>
          </p:grpSpPr>
          <p:sp>
            <p:nvSpPr>
              <p:cNvPr id="16" name="Freeform 10"/>
              <p:cNvSpPr>
                <a:spLocks/>
              </p:cNvSpPr>
              <p:nvPr/>
            </p:nvSpPr>
            <p:spPr bwMode="auto">
              <a:xfrm>
                <a:off x="9900" y="6975"/>
                <a:ext cx="3631" cy="113"/>
              </a:xfrm>
              <a:custGeom>
                <a:avLst/>
                <a:gdLst>
                  <a:gd name="T0" fmla="*/ 3399 w 3631"/>
                  <a:gd name="T1" fmla="*/ 0 h 2701"/>
                  <a:gd name="T2" fmla="*/ 232 w 3631"/>
                  <a:gd name="T3" fmla="*/ 0 h 2701"/>
                  <a:gd name="T4" fmla="*/ 159 w 3631"/>
                  <a:gd name="T5" fmla="*/ 0 h 2701"/>
                  <a:gd name="T6" fmla="*/ 95 w 3631"/>
                  <a:gd name="T7" fmla="*/ 0 h 2701"/>
                  <a:gd name="T8" fmla="*/ 45 w 3631"/>
                  <a:gd name="T9" fmla="*/ 0 h 2701"/>
                  <a:gd name="T10" fmla="*/ 12 w 3631"/>
                  <a:gd name="T11" fmla="*/ 0 h 2701"/>
                  <a:gd name="T12" fmla="*/ 0 w 3631"/>
                  <a:gd name="T13" fmla="*/ 0 h 2701"/>
                  <a:gd name="T14" fmla="*/ 0 w 3631"/>
                  <a:gd name="T15" fmla="*/ 0 h 2701"/>
                  <a:gd name="T16" fmla="*/ 12 w 3631"/>
                  <a:gd name="T17" fmla="*/ 0 h 2701"/>
                  <a:gd name="T18" fmla="*/ 45 w 3631"/>
                  <a:gd name="T19" fmla="*/ 0 h 2701"/>
                  <a:gd name="T20" fmla="*/ 95 w 3631"/>
                  <a:gd name="T21" fmla="*/ 0 h 2701"/>
                  <a:gd name="T22" fmla="*/ 159 w 3631"/>
                  <a:gd name="T23" fmla="*/ 0 h 2701"/>
                  <a:gd name="T24" fmla="*/ 232 w 3631"/>
                  <a:gd name="T25" fmla="*/ 0 h 2701"/>
                  <a:gd name="T26" fmla="*/ 3399 w 3631"/>
                  <a:gd name="T27" fmla="*/ 0 h 2701"/>
                  <a:gd name="T28" fmla="*/ 3472 w 3631"/>
                  <a:gd name="T29" fmla="*/ 0 h 2701"/>
                  <a:gd name="T30" fmla="*/ 3536 w 3631"/>
                  <a:gd name="T31" fmla="*/ 0 h 2701"/>
                  <a:gd name="T32" fmla="*/ 3586 w 3631"/>
                  <a:gd name="T33" fmla="*/ 0 h 2701"/>
                  <a:gd name="T34" fmla="*/ 3619 w 3631"/>
                  <a:gd name="T35" fmla="*/ 0 h 2701"/>
                  <a:gd name="T36" fmla="*/ 3631 w 3631"/>
                  <a:gd name="T37" fmla="*/ 0 h 2701"/>
                  <a:gd name="T38" fmla="*/ 3631 w 3631"/>
                  <a:gd name="T39" fmla="*/ 0 h 2701"/>
                  <a:gd name="T40" fmla="*/ 3619 w 3631"/>
                  <a:gd name="T41" fmla="*/ 0 h 2701"/>
                  <a:gd name="T42" fmla="*/ 3586 w 3631"/>
                  <a:gd name="T43" fmla="*/ 0 h 2701"/>
                  <a:gd name="T44" fmla="*/ 3536 w 3631"/>
                  <a:gd name="T45" fmla="*/ 0 h 2701"/>
                  <a:gd name="T46" fmla="*/ 3472 w 3631"/>
                  <a:gd name="T47" fmla="*/ 0 h 2701"/>
                  <a:gd name="T48" fmla="*/ 3399 w 3631"/>
                  <a:gd name="T49" fmla="*/ 0 h 27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631"/>
                  <a:gd name="T76" fmla="*/ 0 h 2701"/>
                  <a:gd name="T77" fmla="*/ 3631 w 3631"/>
                  <a:gd name="T78" fmla="*/ 2701 h 270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631" h="2701">
                    <a:moveTo>
                      <a:pt x="3399" y="0"/>
                    </a:moveTo>
                    <a:lnTo>
                      <a:pt x="232" y="0"/>
                    </a:lnTo>
                    <a:lnTo>
                      <a:pt x="159" y="12"/>
                    </a:lnTo>
                    <a:lnTo>
                      <a:pt x="95" y="45"/>
                    </a:lnTo>
                    <a:lnTo>
                      <a:pt x="45" y="95"/>
                    </a:lnTo>
                    <a:lnTo>
                      <a:pt x="12" y="159"/>
                    </a:lnTo>
                    <a:lnTo>
                      <a:pt x="0" y="233"/>
                    </a:lnTo>
                    <a:lnTo>
                      <a:pt x="0" y="2468"/>
                    </a:lnTo>
                    <a:lnTo>
                      <a:pt x="12" y="2542"/>
                    </a:lnTo>
                    <a:lnTo>
                      <a:pt x="45" y="2606"/>
                    </a:lnTo>
                    <a:lnTo>
                      <a:pt x="95" y="2656"/>
                    </a:lnTo>
                    <a:lnTo>
                      <a:pt x="159" y="2689"/>
                    </a:lnTo>
                    <a:lnTo>
                      <a:pt x="232" y="2701"/>
                    </a:lnTo>
                    <a:lnTo>
                      <a:pt x="3399" y="2701"/>
                    </a:lnTo>
                    <a:lnTo>
                      <a:pt x="3472" y="2689"/>
                    </a:lnTo>
                    <a:lnTo>
                      <a:pt x="3536" y="2656"/>
                    </a:lnTo>
                    <a:lnTo>
                      <a:pt x="3586" y="2606"/>
                    </a:lnTo>
                    <a:lnTo>
                      <a:pt x="3619" y="2542"/>
                    </a:lnTo>
                    <a:lnTo>
                      <a:pt x="3631" y="2468"/>
                    </a:lnTo>
                    <a:lnTo>
                      <a:pt x="3631" y="233"/>
                    </a:lnTo>
                    <a:lnTo>
                      <a:pt x="3619" y="159"/>
                    </a:lnTo>
                    <a:lnTo>
                      <a:pt x="3586" y="95"/>
                    </a:lnTo>
                    <a:lnTo>
                      <a:pt x="3536" y="45"/>
                    </a:lnTo>
                    <a:lnTo>
                      <a:pt x="3472" y="12"/>
                    </a:lnTo>
                    <a:lnTo>
                      <a:pt x="3399" y="0"/>
                    </a:ln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pic>
            <p:nvPicPr>
              <p:cNvPr id="17"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90" y="7088"/>
                <a:ext cx="3763" cy="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aphicFrame>
        <p:nvGraphicFramePr>
          <p:cNvPr id="18" name="Схема 17"/>
          <p:cNvGraphicFramePr/>
          <p:nvPr>
            <p:extLst>
              <p:ext uri="{D42A27DB-BD31-4B8C-83A1-F6EECF244321}">
                <p14:modId xmlns:p14="http://schemas.microsoft.com/office/powerpoint/2010/main" val="976866539"/>
              </p:ext>
            </p:extLst>
          </p:nvPr>
        </p:nvGraphicFramePr>
        <p:xfrm>
          <a:off x="500741" y="2235552"/>
          <a:ext cx="8286808" cy="418369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cxnSp>
        <p:nvCxnSpPr>
          <p:cNvPr id="5" name="Прямая со стрелкой 4"/>
          <p:cNvCxnSpPr/>
          <p:nvPr/>
        </p:nvCxnSpPr>
        <p:spPr>
          <a:xfrm flipH="1">
            <a:off x="2195736" y="4342202"/>
            <a:ext cx="1080120" cy="474726"/>
          </a:xfrm>
          <a:prstGeom prst="straightConnector1">
            <a:avLst/>
          </a:prstGeom>
          <a:ln>
            <a:solidFill>
              <a:srgbClr val="000099"/>
            </a:solidFill>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flipH="1" flipV="1">
            <a:off x="2195736" y="3871912"/>
            <a:ext cx="1080120" cy="455485"/>
          </a:xfrm>
          <a:prstGeom prst="straightConnector1">
            <a:avLst/>
          </a:prstGeom>
          <a:ln>
            <a:solidFill>
              <a:srgbClr val="000099"/>
            </a:solidFill>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p:nvPr/>
        </p:nvCxnSpPr>
        <p:spPr>
          <a:xfrm>
            <a:off x="5868944" y="4327397"/>
            <a:ext cx="1143744" cy="531716"/>
          </a:xfrm>
          <a:prstGeom prst="straightConnector1">
            <a:avLst/>
          </a:prstGeom>
          <a:ln>
            <a:solidFill>
              <a:srgbClr val="000099"/>
            </a:solidFill>
            <a:tailEnd type="arrow"/>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p:nvPr/>
        </p:nvCxnSpPr>
        <p:spPr>
          <a:xfrm flipV="1">
            <a:off x="5868944" y="3789040"/>
            <a:ext cx="1143744" cy="538358"/>
          </a:xfrm>
          <a:prstGeom prst="straightConnector1">
            <a:avLst/>
          </a:prstGeom>
          <a:ln>
            <a:solidFill>
              <a:srgbClr val="000099"/>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62150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Скругленный прямоугольник 3"/>
          <p:cNvGrpSpPr>
            <a:grpSpLocks/>
          </p:cNvGrpSpPr>
          <p:nvPr/>
        </p:nvGrpSpPr>
        <p:grpSpPr bwMode="auto">
          <a:xfrm>
            <a:off x="115888" y="66675"/>
            <a:ext cx="8832850" cy="854075"/>
            <a:chOff x="73" y="42"/>
            <a:chExt cx="5564" cy="538"/>
          </a:xfrm>
        </p:grpSpPr>
        <p:pic>
          <p:nvPicPr>
            <p:cNvPr id="18433" name="Скругленный прямоугольник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18434" name="Text Box 2"/>
            <p:cNvSpPr txBox="1">
              <a:spLocks noChangeArrowheads="1"/>
            </p:cNvSpPr>
            <p:nvPr/>
          </p:nvSpPr>
          <p:spPr bwMode="auto">
            <a:xfrm>
              <a:off x="133" y="139"/>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b="1"/>
                <a:t>Доходы бюджета</a:t>
              </a:r>
              <a:endParaRPr lang="ru-RU" sz="2400" b="1" i="1"/>
            </a:p>
          </p:txBody>
        </p:sp>
      </p:grpSp>
      <p:sp>
        <p:nvSpPr>
          <p:cNvPr id="18437" name="TextBox 12"/>
          <p:cNvSpPr txBox="1">
            <a:spLocks noChangeArrowheads="1"/>
          </p:cNvSpPr>
          <p:nvPr/>
        </p:nvSpPr>
        <p:spPr bwMode="auto">
          <a:xfrm>
            <a:off x="2627313" y="981075"/>
            <a:ext cx="53990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1600">
                <a:solidFill>
                  <a:srgbClr val="CC0000"/>
                </a:solidFill>
              </a:rPr>
              <a:t>Поступающие в бюджет денежные средства являются </a:t>
            </a:r>
          </a:p>
          <a:p>
            <a:pPr algn="ctr"/>
            <a:r>
              <a:rPr lang="ru-RU" sz="1600" b="1">
                <a:solidFill>
                  <a:srgbClr val="CC0000"/>
                </a:solidFill>
              </a:rPr>
              <a:t>ДОХОДАМИ БЮДЖЕТА</a:t>
            </a:r>
            <a:endParaRPr lang="ru-RU" sz="1600">
              <a:solidFill>
                <a:srgbClr val="CC0000"/>
              </a:solidFill>
            </a:endParaRPr>
          </a:p>
        </p:txBody>
      </p:sp>
      <p:sp>
        <p:nvSpPr>
          <p:cNvPr id="14" name="Стрелка вниз 13"/>
          <p:cNvSpPr>
            <a:spLocks noChangeArrowheads="1"/>
          </p:cNvSpPr>
          <p:nvPr/>
        </p:nvSpPr>
        <p:spPr bwMode="auto">
          <a:xfrm rot="2358155">
            <a:off x="3132138" y="1773238"/>
            <a:ext cx="223837" cy="1025525"/>
          </a:xfrm>
          <a:prstGeom prst="downArrow">
            <a:avLst>
              <a:gd name="adj1" fmla="val 50000"/>
              <a:gd name="adj2" fmla="val 63378"/>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5" name="Стрелка вниз 14"/>
          <p:cNvSpPr>
            <a:spLocks noChangeArrowheads="1"/>
          </p:cNvSpPr>
          <p:nvPr/>
        </p:nvSpPr>
        <p:spPr bwMode="auto">
          <a:xfrm rot="-2353301">
            <a:off x="7235825" y="1773238"/>
            <a:ext cx="223838" cy="1006475"/>
          </a:xfrm>
          <a:prstGeom prst="downArrow">
            <a:avLst>
              <a:gd name="adj1" fmla="val 50000"/>
              <a:gd name="adj2" fmla="val 50106"/>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6" name="Стрелка вниз 15"/>
          <p:cNvSpPr>
            <a:spLocks noChangeArrowheads="1"/>
          </p:cNvSpPr>
          <p:nvPr/>
        </p:nvSpPr>
        <p:spPr bwMode="auto">
          <a:xfrm>
            <a:off x="5003800" y="1844675"/>
            <a:ext cx="223838" cy="936625"/>
          </a:xfrm>
          <a:prstGeom prst="downArrow">
            <a:avLst>
              <a:gd name="adj1" fmla="val 50000"/>
              <a:gd name="adj2" fmla="val 72084"/>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7" name="Скругленный прямоугольник 16"/>
          <p:cNvSpPr>
            <a:spLocks noChangeArrowheads="1"/>
          </p:cNvSpPr>
          <p:nvPr/>
        </p:nvSpPr>
        <p:spPr bwMode="auto">
          <a:xfrm>
            <a:off x="1187450" y="2997200"/>
            <a:ext cx="2232025" cy="3384550"/>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НАЛОГИ</a:t>
            </a:r>
            <a:r>
              <a:rPr lang="ru-RU" sz="1400">
                <a:latin typeface="Constantia" pitchFamily="18" charset="0"/>
              </a:rPr>
              <a:t> – часть доходов граждан и организаций, которые они обязаны заплатить государству (например, налог на доходы физических лиц, налог на прибыль, налог на имущество физических лиц, земельный налог, транспортный налог и др.)</a:t>
            </a:r>
          </a:p>
        </p:txBody>
      </p:sp>
      <p:sp>
        <p:nvSpPr>
          <p:cNvPr id="18" name="Скругленный прямоугольник 17"/>
          <p:cNvSpPr>
            <a:spLocks noChangeArrowheads="1"/>
          </p:cNvSpPr>
          <p:nvPr/>
        </p:nvSpPr>
        <p:spPr bwMode="auto">
          <a:xfrm>
            <a:off x="3924300" y="2997200"/>
            <a:ext cx="2303463" cy="3384550"/>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НЕНАЛОГОВЫЕ ДОХОДЫ</a:t>
            </a:r>
            <a:r>
              <a:rPr lang="ru-RU" sz="1400" b="1">
                <a:latin typeface="Constantia" pitchFamily="18" charset="0"/>
              </a:rPr>
              <a:t> </a:t>
            </a:r>
            <a:r>
              <a:rPr lang="ru-RU" sz="1400">
                <a:latin typeface="Constantia" pitchFamily="18" charset="0"/>
              </a:rPr>
              <a:t>– платежи в виде штрафов, санкций за нарушение законодательства, платежи за пользование имуществом государства, средства самообложения граждан</a:t>
            </a:r>
          </a:p>
        </p:txBody>
      </p:sp>
      <p:sp>
        <p:nvSpPr>
          <p:cNvPr id="19" name="Скругленный прямоугольник 18"/>
          <p:cNvSpPr>
            <a:spLocks noChangeArrowheads="1"/>
          </p:cNvSpPr>
          <p:nvPr/>
        </p:nvSpPr>
        <p:spPr bwMode="auto">
          <a:xfrm>
            <a:off x="6588125" y="3068638"/>
            <a:ext cx="2303463" cy="3313112"/>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БЕЗВОЗМЕЗДНЫЕ ПОСТУПЛЕНИЯ</a:t>
            </a:r>
            <a:r>
              <a:rPr lang="ru-RU" sz="1400" b="1">
                <a:latin typeface="Constantia" pitchFamily="18" charset="0"/>
              </a:rPr>
              <a:t> </a:t>
            </a:r>
            <a:r>
              <a:rPr lang="ru-RU" sz="1400">
                <a:latin typeface="Constantia" pitchFamily="18" charset="0"/>
              </a:rPr>
              <a:t>– средства, которые поступают в бюджет безвозмездно (денежные средства, поступающие из вышестоящего бюджета (например, дотация из областного бюджета), а также безвозмездные перечисления от физических и юридических лиц) </a:t>
            </a:r>
          </a:p>
        </p:txBody>
      </p:sp>
      <p:pic>
        <p:nvPicPr>
          <p:cNvPr id="18466" name="Picture 34" descr="imagesCAXB4YM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981075"/>
            <a:ext cx="2592387" cy="1755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Скругленный прямоугольник 3"/>
          <p:cNvGrpSpPr>
            <a:grpSpLocks/>
          </p:cNvGrpSpPr>
          <p:nvPr/>
        </p:nvGrpSpPr>
        <p:grpSpPr bwMode="auto">
          <a:xfrm>
            <a:off x="107950" y="0"/>
            <a:ext cx="8832850" cy="854075"/>
            <a:chOff x="73" y="42"/>
            <a:chExt cx="5564" cy="538"/>
          </a:xfrm>
        </p:grpSpPr>
        <p:pic>
          <p:nvPicPr>
            <p:cNvPr id="81925" name="Скругленный прямоугольник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81926" name="Text Box 6"/>
            <p:cNvSpPr txBox="1">
              <a:spLocks noChangeArrowheads="1"/>
            </p:cNvSpPr>
            <p:nvPr/>
          </p:nvSpPr>
          <p:spPr bwMode="auto">
            <a:xfrm>
              <a:off x="133" y="139"/>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a:t>Расходы бюджета</a:t>
              </a:r>
              <a:endParaRPr lang="ru-RU" i="1"/>
            </a:p>
          </p:txBody>
        </p:sp>
      </p:grpSp>
      <p:sp>
        <p:nvSpPr>
          <p:cNvPr id="81927" name="Rectangle 7"/>
          <p:cNvSpPr>
            <a:spLocks noChangeArrowheads="1"/>
          </p:cNvSpPr>
          <p:nvPr/>
        </p:nvSpPr>
        <p:spPr bwMode="auto">
          <a:xfrm>
            <a:off x="179388" y="765175"/>
            <a:ext cx="8713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ru-RU">
                <a:latin typeface="Arial" charset="0"/>
              </a:rPr>
              <a:t>Выплачиваемые из бюджета денежные средства называются </a:t>
            </a:r>
          </a:p>
          <a:p>
            <a:pPr algn="ctr"/>
            <a:r>
              <a:rPr lang="ru-RU" b="1">
                <a:latin typeface="Arial" charset="0"/>
              </a:rPr>
              <a:t>РАСХОДАМИ БЮДЖЕТА</a:t>
            </a:r>
          </a:p>
        </p:txBody>
      </p:sp>
      <p:sp>
        <p:nvSpPr>
          <p:cNvPr id="81929" name="Прямоугольник 29"/>
          <p:cNvSpPr>
            <a:spLocks noChangeArrowheads="1"/>
          </p:cNvSpPr>
          <p:nvPr/>
        </p:nvSpPr>
        <p:spPr bwMode="auto">
          <a:xfrm>
            <a:off x="971550" y="2636838"/>
            <a:ext cx="22320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a:latin typeface="Constantia" pitchFamily="18" charset="0"/>
              </a:rPr>
              <a:t>на культуру, </a:t>
            </a:r>
          </a:p>
          <a:p>
            <a:pPr algn="ctr"/>
            <a:r>
              <a:rPr lang="ru-RU" sz="1300" b="1">
                <a:latin typeface="Constantia" pitchFamily="18" charset="0"/>
              </a:rPr>
              <a:t>кинематографию</a:t>
            </a:r>
          </a:p>
        </p:txBody>
      </p:sp>
      <p:sp>
        <p:nvSpPr>
          <p:cNvPr id="81930" name="Прямоугольник 35"/>
          <p:cNvSpPr>
            <a:spLocks noChangeArrowheads="1"/>
          </p:cNvSpPr>
          <p:nvPr/>
        </p:nvSpPr>
        <p:spPr bwMode="auto">
          <a:xfrm>
            <a:off x="827088" y="4365625"/>
            <a:ext cx="24479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a:latin typeface="Constantia" pitchFamily="18" charset="0"/>
              </a:rPr>
              <a:t>на жилищно-коммунальное</a:t>
            </a:r>
            <a:r>
              <a:rPr lang="ru-RU" sz="1000" b="1">
                <a:latin typeface="Constantia" pitchFamily="18" charset="0"/>
              </a:rPr>
              <a:t> </a:t>
            </a:r>
            <a:r>
              <a:rPr lang="ru-RU" sz="1300" b="1">
                <a:latin typeface="Constantia" pitchFamily="18" charset="0"/>
              </a:rPr>
              <a:t>хозяйство</a:t>
            </a:r>
          </a:p>
        </p:txBody>
      </p:sp>
      <p:sp>
        <p:nvSpPr>
          <p:cNvPr id="81931" name="Прямоугольник 31"/>
          <p:cNvSpPr>
            <a:spLocks noChangeArrowheads="1"/>
          </p:cNvSpPr>
          <p:nvPr/>
        </p:nvSpPr>
        <p:spPr bwMode="auto">
          <a:xfrm>
            <a:off x="3563938" y="2636838"/>
            <a:ext cx="2016125"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оборону</a:t>
            </a:r>
            <a:endParaRPr lang="ru-RU" sz="1300" b="1" dirty="0">
              <a:latin typeface="Constantia" pitchFamily="18" charset="0"/>
            </a:endParaRPr>
          </a:p>
        </p:txBody>
      </p:sp>
      <p:sp>
        <p:nvSpPr>
          <p:cNvPr id="81932" name="Прямоугольник 40"/>
          <p:cNvSpPr>
            <a:spLocks noChangeArrowheads="1"/>
          </p:cNvSpPr>
          <p:nvPr/>
        </p:nvSpPr>
        <p:spPr bwMode="auto">
          <a:xfrm>
            <a:off x="3635375" y="4365625"/>
            <a:ext cx="2016125"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экономику</a:t>
            </a:r>
            <a:endParaRPr lang="ru-RU" sz="1300" b="1" dirty="0">
              <a:latin typeface="Constantia" pitchFamily="18" charset="0"/>
            </a:endParaRPr>
          </a:p>
        </p:txBody>
      </p:sp>
      <p:sp>
        <p:nvSpPr>
          <p:cNvPr id="81933" name="Прямоугольник 42"/>
          <p:cNvSpPr>
            <a:spLocks noChangeArrowheads="1"/>
          </p:cNvSpPr>
          <p:nvPr/>
        </p:nvSpPr>
        <p:spPr bwMode="auto">
          <a:xfrm>
            <a:off x="6084888" y="2708275"/>
            <a:ext cx="2015504"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безопасность</a:t>
            </a:r>
            <a:endParaRPr lang="ru-RU" sz="1300" b="1" dirty="0">
              <a:latin typeface="Constantia" pitchFamily="18" charset="0"/>
            </a:endParaRPr>
          </a:p>
        </p:txBody>
      </p:sp>
      <p:sp>
        <p:nvSpPr>
          <p:cNvPr id="81934" name="Прямоугольник 26"/>
          <p:cNvSpPr>
            <a:spLocks noChangeArrowheads="1"/>
          </p:cNvSpPr>
          <p:nvPr/>
        </p:nvSpPr>
        <p:spPr bwMode="auto">
          <a:xfrm>
            <a:off x="6011863" y="4365625"/>
            <a:ext cx="216058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200" b="1">
                <a:latin typeface="Constantia" pitchFamily="18" charset="0"/>
              </a:rPr>
              <a:t>на общегосударственные вопросы</a:t>
            </a:r>
            <a:r>
              <a:rPr lang="ru-RU" sz="1300" b="1">
                <a:latin typeface="Constantia" pitchFamily="18" charset="0"/>
              </a:rPr>
              <a:t> </a:t>
            </a:r>
          </a:p>
        </p:txBody>
      </p:sp>
      <p:sp>
        <p:nvSpPr>
          <p:cNvPr id="81935" name="Прямоугольник 28"/>
          <p:cNvSpPr>
            <a:spLocks noChangeArrowheads="1"/>
          </p:cNvSpPr>
          <p:nvPr/>
        </p:nvSpPr>
        <p:spPr bwMode="auto">
          <a:xfrm>
            <a:off x="3492500" y="6165850"/>
            <a:ext cx="2160588"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социальную политику</a:t>
            </a:r>
            <a:endParaRPr lang="ru-RU" sz="1300" b="1" dirty="0">
              <a:latin typeface="Constantia" pitchFamily="18" charset="0"/>
            </a:endParaRPr>
          </a:p>
        </p:txBody>
      </p:sp>
      <p:pic>
        <p:nvPicPr>
          <p:cNvPr id="81939" name="Picture 19"/>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42988" y="1481229"/>
            <a:ext cx="2016125" cy="1158692"/>
          </a:xfrm>
          <a:prstGeom prst="rect">
            <a:avLst/>
          </a:prstGeom>
          <a:noFill/>
          <a:extLst>
            <a:ext uri="{909E8E84-426E-40DD-AFC4-6F175D3DCCD1}">
              <a14:hiddenFill xmlns:a14="http://schemas.microsoft.com/office/drawing/2010/main">
                <a:solidFill>
                  <a:srgbClr val="FFFFFF"/>
                </a:solidFill>
              </a14:hiddenFill>
            </a:ext>
          </a:extLst>
        </p:spPr>
      </p:pic>
      <p:pic>
        <p:nvPicPr>
          <p:cNvPr id="81940" name="Picture 20"/>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664109" y="1412875"/>
            <a:ext cx="1915954" cy="1296988"/>
          </a:xfrm>
          <a:prstGeom prst="rect">
            <a:avLst/>
          </a:prstGeom>
          <a:noFill/>
          <a:extLst>
            <a:ext uri="{909E8E84-426E-40DD-AFC4-6F175D3DCCD1}">
              <a14:hiddenFill xmlns:a14="http://schemas.microsoft.com/office/drawing/2010/main">
                <a:solidFill>
                  <a:srgbClr val="FFFFFF"/>
                </a:solidFill>
              </a14:hiddenFill>
            </a:ext>
          </a:extLst>
        </p:spPr>
      </p:pic>
      <p:pic>
        <p:nvPicPr>
          <p:cNvPr id="81941" name="Picture 21"/>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232099" y="1412875"/>
            <a:ext cx="1793139" cy="1343025"/>
          </a:xfrm>
          <a:prstGeom prst="rect">
            <a:avLst/>
          </a:prstGeom>
          <a:noFill/>
          <a:extLst>
            <a:ext uri="{909E8E84-426E-40DD-AFC4-6F175D3DCCD1}">
              <a14:hiddenFill xmlns:a14="http://schemas.microsoft.com/office/drawing/2010/main">
                <a:solidFill>
                  <a:srgbClr val="FFFFFF"/>
                </a:solidFill>
              </a14:hiddenFill>
            </a:ext>
          </a:extLst>
        </p:spPr>
      </p:pic>
      <p:pic>
        <p:nvPicPr>
          <p:cNvPr id="81942" name="Picture 22" descr="жкх"/>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1550" y="3141663"/>
            <a:ext cx="2089150" cy="1239837"/>
          </a:xfrm>
          <a:prstGeom prst="rect">
            <a:avLst/>
          </a:prstGeom>
          <a:noFill/>
          <a:extLst>
            <a:ext uri="{909E8E84-426E-40DD-AFC4-6F175D3DCCD1}">
              <a14:hiddenFill xmlns:a14="http://schemas.microsoft.com/office/drawing/2010/main">
                <a:solidFill>
                  <a:srgbClr val="FFFFFF"/>
                </a:solidFill>
              </a14:hiddenFill>
            </a:ext>
          </a:extLst>
        </p:spPr>
      </p:pic>
      <p:pic>
        <p:nvPicPr>
          <p:cNvPr id="81943" name="Picture 23"/>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3643306" y="3214686"/>
            <a:ext cx="1915954" cy="1223962"/>
          </a:xfrm>
          <a:prstGeom prst="rect">
            <a:avLst/>
          </a:prstGeom>
          <a:noFill/>
          <a:extLst>
            <a:ext uri="{909E8E84-426E-40DD-AFC4-6F175D3DCCD1}">
              <a14:hiddenFill xmlns:a14="http://schemas.microsoft.com/office/drawing/2010/main">
                <a:solidFill>
                  <a:srgbClr val="FFFFFF"/>
                </a:solidFill>
              </a14:hiddenFill>
            </a:ext>
          </a:extLst>
        </p:spPr>
      </p:pic>
      <p:pic>
        <p:nvPicPr>
          <p:cNvPr id="81944" name="Picture 24" descr="очки"/>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84888" y="3141663"/>
            <a:ext cx="2087562" cy="1225550"/>
          </a:xfrm>
          <a:prstGeom prst="rect">
            <a:avLst/>
          </a:prstGeom>
          <a:noFill/>
          <a:extLst>
            <a:ext uri="{909E8E84-426E-40DD-AFC4-6F175D3DCCD1}">
              <a14:hiddenFill xmlns:a14="http://schemas.microsoft.com/office/drawing/2010/main">
                <a:solidFill>
                  <a:srgbClr val="FFFFFF"/>
                </a:solidFill>
              </a14:hiddenFill>
            </a:ext>
          </a:extLst>
        </p:spPr>
      </p:pic>
      <p:pic>
        <p:nvPicPr>
          <p:cNvPr id="81946" name="Picture 26"/>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3516524" y="4868863"/>
            <a:ext cx="2183976" cy="1222375"/>
          </a:xfrm>
          <a:prstGeom prst="rect">
            <a:avLst/>
          </a:prstGeom>
          <a:noFill/>
          <a:extLst>
            <a:ext uri="{909E8E84-426E-40DD-AFC4-6F175D3DCCD1}">
              <a14:hiddenFill xmlns:a14="http://schemas.microsoft.com/office/drawing/2010/main">
                <a:solidFill>
                  <a:srgbClr val="FFFFFF"/>
                </a:solidFill>
              </a14:hiddenFill>
            </a:ext>
          </a:extLst>
        </p:spPr>
      </p:pic>
      <p:pic>
        <p:nvPicPr>
          <p:cNvPr id="4097" name="Picture 1" descr="C:\Users\1\Desktop\iRIN2965Q.jpg"/>
          <p:cNvPicPr>
            <a:picLocks noChangeAspect="1" noChangeArrowheads="1"/>
          </p:cNvPicPr>
          <p:nvPr/>
        </p:nvPicPr>
        <p:blipFill>
          <a:blip r:embed="rId11"/>
          <a:srcRect/>
          <a:stretch>
            <a:fillRect/>
          </a:stretch>
        </p:blipFill>
        <p:spPr bwMode="auto">
          <a:xfrm>
            <a:off x="5857884" y="4786322"/>
            <a:ext cx="2303385" cy="1357322"/>
          </a:xfrm>
          <a:prstGeom prst="rect">
            <a:avLst/>
          </a:prstGeom>
          <a:noFill/>
        </p:spPr>
      </p:pic>
      <p:sp>
        <p:nvSpPr>
          <p:cNvPr id="21" name="Прямоугольник 20"/>
          <p:cNvSpPr/>
          <p:nvPr/>
        </p:nvSpPr>
        <p:spPr>
          <a:xfrm>
            <a:off x="6143636" y="6215082"/>
            <a:ext cx="1714512" cy="369332"/>
          </a:xfrm>
          <a:prstGeom prst="rect">
            <a:avLst/>
          </a:prstGeom>
        </p:spPr>
        <p:txBody>
          <a:bodyPr wrap="square">
            <a:spAutoFit/>
          </a:bodyPr>
          <a:lstStyle/>
          <a:p>
            <a:pPr algn="ctr"/>
            <a:r>
              <a:rPr lang="ru-RU" dirty="0" smtClean="0"/>
              <a:t>     </a:t>
            </a:r>
            <a:r>
              <a:rPr lang="ru-RU" sz="1400" b="1" dirty="0" smtClean="0"/>
              <a:t>на спорт</a:t>
            </a:r>
            <a:endParaRPr lang="ru-RU" sz="1400" b="1" dirty="0"/>
          </a:p>
        </p:txBody>
      </p:sp>
      <p:pic>
        <p:nvPicPr>
          <p:cNvPr id="4098" name="Picture 2" descr="C:\Users\1\Desktop\iMRR3Z6MC.jpg"/>
          <p:cNvPicPr>
            <a:picLocks noChangeAspect="1" noChangeArrowheads="1"/>
          </p:cNvPicPr>
          <p:nvPr/>
        </p:nvPicPr>
        <p:blipFill>
          <a:blip r:embed="rId12" cstate="print"/>
          <a:srcRect/>
          <a:stretch>
            <a:fillRect/>
          </a:stretch>
        </p:blipFill>
        <p:spPr bwMode="auto">
          <a:xfrm>
            <a:off x="928662" y="4857760"/>
            <a:ext cx="2143140" cy="1357322"/>
          </a:xfrm>
          <a:prstGeom prst="rect">
            <a:avLst/>
          </a:prstGeom>
          <a:noFill/>
        </p:spPr>
      </p:pic>
      <p:sp>
        <p:nvSpPr>
          <p:cNvPr id="23" name="Прямоугольник 22"/>
          <p:cNvSpPr/>
          <p:nvPr/>
        </p:nvSpPr>
        <p:spPr>
          <a:xfrm>
            <a:off x="928662" y="6286520"/>
            <a:ext cx="2143140" cy="307777"/>
          </a:xfrm>
          <a:prstGeom prst="rect">
            <a:avLst/>
          </a:prstGeom>
        </p:spPr>
        <p:txBody>
          <a:bodyPr wrap="square">
            <a:spAutoFit/>
          </a:bodyPr>
          <a:lstStyle/>
          <a:p>
            <a:pPr algn="ctr"/>
            <a:r>
              <a:rPr lang="ru-RU" sz="1400" b="1" dirty="0" smtClean="0"/>
              <a:t>на образование</a:t>
            </a:r>
            <a:endParaRPr lang="ru-RU" sz="14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200933" y="199905"/>
            <a:ext cx="8832850" cy="854075"/>
            <a:chOff x="73" y="42"/>
            <a:chExt cx="5564" cy="538"/>
          </a:xfrm>
        </p:grpSpPr>
        <p:pic>
          <p:nvPicPr>
            <p:cNvPr id="2055" name="Скругленный прямоугольник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2056" name="Text Box 8"/>
            <p:cNvSpPr txBox="1">
              <a:spLocks noChangeArrowheads="1"/>
            </p:cNvSpPr>
            <p:nvPr/>
          </p:nvSpPr>
          <p:spPr bwMode="auto">
            <a:xfrm>
              <a:off x="133" y="42"/>
              <a:ext cx="5504"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dirty="0"/>
                <a:t>Основные характеристики </a:t>
              </a:r>
              <a:r>
                <a:rPr lang="ru-RU" sz="3600" dirty="0" smtClean="0"/>
                <a:t>бюджета</a:t>
              </a:r>
              <a:endParaRPr lang="ru-RU" sz="3600" dirty="0"/>
            </a:p>
          </p:txBody>
        </p:sp>
      </p:grpSp>
      <p:pic>
        <p:nvPicPr>
          <p:cNvPr id="9" name="Picture 2" descr="http://numismaclub.com/imgs/a/e/u/v/t/russia_5000_rubles_1997_2010_unc_2_lg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500" y="1864238"/>
            <a:ext cx="8229600" cy="400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http://numismaclub.com/imgs/a/e/u/v/t/russia_5000_rubles_1997_2010_unc_2_lg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500" y="1864238"/>
            <a:ext cx="8229600" cy="400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http://numismaclub.com/imgs/a/e/u/v/t/russia_5000_rubles_1997_2010_unc_2_lg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500" y="1091741"/>
            <a:ext cx="8229600" cy="5324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Стрелка вправо с вырезом 12"/>
          <p:cNvSpPr/>
          <p:nvPr/>
        </p:nvSpPr>
        <p:spPr>
          <a:xfrm>
            <a:off x="296183" y="2361499"/>
            <a:ext cx="1489147" cy="857250"/>
          </a:xfrm>
          <a:prstGeom prst="notchedRightArrow">
            <a:avLst/>
          </a:prstGeom>
          <a:solidFill>
            <a:srgbClr val="FFC000"/>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ysClr val="window" lastClr="FFFFFF"/>
                </a:solidFill>
                <a:effectLst/>
                <a:uLnTx/>
                <a:uFillTx/>
                <a:latin typeface="Calibri"/>
                <a:ea typeface="+mn-ea"/>
                <a:cs typeface="+mn-cs"/>
              </a:rPr>
              <a:t>доходы</a:t>
            </a:r>
          </a:p>
        </p:txBody>
      </p:sp>
      <p:sp>
        <p:nvSpPr>
          <p:cNvPr id="14" name="Прямоугольник с одним скругленным углом 13"/>
          <p:cNvSpPr/>
          <p:nvPr/>
        </p:nvSpPr>
        <p:spPr>
          <a:xfrm>
            <a:off x="2560889" y="1781234"/>
            <a:ext cx="914400" cy="571500"/>
          </a:xfrm>
          <a:prstGeom prst="round1Rect">
            <a:avLst/>
          </a:prstGeom>
          <a:solidFill>
            <a:sysClr val="windowText" lastClr="000000">
              <a:lumMod val="50000"/>
              <a:lumOff val="50000"/>
            </a:sys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ysClr val="window" lastClr="FFFFFF"/>
                </a:solidFill>
                <a:effectLst/>
                <a:uLnTx/>
                <a:uFillTx/>
                <a:latin typeface="Calibri"/>
                <a:ea typeface="+mn-ea"/>
                <a:cs typeface="+mn-cs"/>
              </a:rPr>
              <a:t> на </a:t>
            </a:r>
            <a:r>
              <a:rPr kumimoji="0" lang="ru-RU" sz="1800" b="0" i="0" u="none" strike="noStrike" kern="0" cap="none" spc="0" normalizeH="0" baseline="0" noProof="0" dirty="0" smtClean="0">
                <a:ln>
                  <a:noFill/>
                </a:ln>
                <a:solidFill>
                  <a:sysClr val="window" lastClr="FFFFFF"/>
                </a:solidFill>
                <a:effectLst/>
                <a:uLnTx/>
                <a:uFillTx/>
                <a:latin typeface="Calibri"/>
                <a:ea typeface="+mn-ea"/>
                <a:cs typeface="+mn-cs"/>
              </a:rPr>
              <a:t>2020</a:t>
            </a:r>
            <a:endParaRPr kumimoji="0" lang="ru-RU"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5" name="Горизонтальный свиток 14"/>
          <p:cNvSpPr/>
          <p:nvPr/>
        </p:nvSpPr>
        <p:spPr>
          <a:xfrm>
            <a:off x="1907704" y="2214563"/>
            <a:ext cx="2110510" cy="1071562"/>
          </a:xfrm>
          <a:prstGeom prst="horizontalScroll">
            <a:avLst/>
          </a:prstGeom>
          <a:solidFill>
            <a:srgbClr val="FFC000"/>
          </a:solidFill>
          <a:ln w="25400" cap="flat" cmpd="sng" algn="ctr">
            <a:solidFill>
              <a:srgbClr val="1F497D">
                <a:lumMod val="60000"/>
                <a:lumOff val="4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19 204,3 </a:t>
            </a:r>
            <a:r>
              <a:rPr kumimoji="0" lang="ru-RU" sz="1800" b="1" i="0" u="none" strike="noStrike" kern="0" cap="none" spc="0" normalizeH="0" baseline="0" noProof="0" dirty="0" err="1" smtClean="0">
                <a:ln>
                  <a:noFill/>
                </a:ln>
                <a:solidFill>
                  <a:sysClr val="window" lastClr="FFFFFF"/>
                </a:solidFill>
                <a:effectLst/>
                <a:uLnTx/>
                <a:uFillTx/>
                <a:latin typeface="Calibri"/>
                <a:ea typeface="+mn-ea"/>
                <a:cs typeface="+mn-cs"/>
              </a:rPr>
              <a:t>тыс.руб</a:t>
            </a:r>
            <a:endParaRPr kumimoji="0" lang="ru-RU" sz="18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6" name="Стрелка вправо с вырезом 15"/>
          <p:cNvSpPr/>
          <p:nvPr/>
        </p:nvSpPr>
        <p:spPr>
          <a:xfrm>
            <a:off x="296184" y="3659981"/>
            <a:ext cx="1489146" cy="857250"/>
          </a:xfrm>
          <a:prstGeom prst="notchedRightArrow">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ysClr val="window" lastClr="FFFFFF"/>
                </a:solidFill>
                <a:effectLst/>
                <a:uLnTx/>
                <a:uFillTx/>
                <a:latin typeface="Calibri"/>
                <a:ea typeface="+mn-ea"/>
                <a:cs typeface="+mn-cs"/>
              </a:rPr>
              <a:t>расходы</a:t>
            </a:r>
          </a:p>
        </p:txBody>
      </p:sp>
      <p:sp>
        <p:nvSpPr>
          <p:cNvPr id="17" name="Горизонтальный свиток 16"/>
          <p:cNvSpPr/>
          <p:nvPr/>
        </p:nvSpPr>
        <p:spPr>
          <a:xfrm>
            <a:off x="1992791" y="3483428"/>
            <a:ext cx="2000250" cy="1033463"/>
          </a:xfrm>
          <a:prstGeom prst="horizontalScroll">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19 204,3</a:t>
            </a:r>
            <a:r>
              <a:rPr lang="ru-RU" b="1" kern="0" dirty="0">
                <a:solidFill>
                  <a:sysClr val="window" lastClr="FFFFFF"/>
                </a:solidFill>
                <a:latin typeface="Calibri"/>
              </a:rPr>
              <a:t> </a:t>
            </a:r>
            <a:r>
              <a:rPr kumimoji="0" lang="ru-RU" sz="1800" b="1" i="0" u="none" strike="noStrike" kern="0" cap="none" spc="0" normalizeH="0" baseline="0" noProof="0" dirty="0" err="1" smtClean="0">
                <a:ln>
                  <a:noFill/>
                </a:ln>
                <a:solidFill>
                  <a:sysClr val="window" lastClr="FFFFFF"/>
                </a:solidFill>
                <a:effectLst/>
                <a:uLnTx/>
                <a:uFillTx/>
                <a:latin typeface="Calibri"/>
                <a:ea typeface="+mn-ea"/>
                <a:cs typeface="+mn-cs"/>
              </a:rPr>
              <a:t>тыс.руб</a:t>
            </a:r>
            <a:endParaRPr kumimoji="0" lang="ru-RU" sz="18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8" name="Стрелка вправо с вырезом 17"/>
          <p:cNvSpPr/>
          <p:nvPr/>
        </p:nvSpPr>
        <p:spPr>
          <a:xfrm>
            <a:off x="296184" y="4980333"/>
            <a:ext cx="1500187" cy="928687"/>
          </a:xfrm>
          <a:prstGeom prst="notchedRightArrow">
            <a:avLst/>
          </a:prstGeom>
          <a:solidFill>
            <a:srgbClr val="F79646">
              <a:lumMod val="75000"/>
            </a:srgb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ysClr val="window" lastClr="FFFFFF"/>
                </a:solidFill>
                <a:effectLst/>
                <a:uLnTx/>
                <a:uFillTx/>
                <a:latin typeface="Calibri"/>
                <a:ea typeface="+mn-ea"/>
                <a:cs typeface="+mn-cs"/>
              </a:rPr>
              <a:t>дефицит</a:t>
            </a:r>
          </a:p>
        </p:txBody>
      </p:sp>
      <p:sp>
        <p:nvSpPr>
          <p:cNvPr id="19" name="Горизонтальный свиток 18"/>
          <p:cNvSpPr/>
          <p:nvPr/>
        </p:nvSpPr>
        <p:spPr>
          <a:xfrm>
            <a:off x="2046539" y="4867675"/>
            <a:ext cx="2000250" cy="1033462"/>
          </a:xfrm>
          <a:prstGeom prst="horizontalScroll">
            <a:avLst/>
          </a:prstGeom>
          <a:solidFill>
            <a:srgbClr val="F79646">
              <a:lumMod val="75000"/>
            </a:srgb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0,0 </a:t>
            </a:r>
            <a:r>
              <a:rPr kumimoji="0" lang="ru-RU" sz="1800" b="1" i="0" u="none" strike="noStrike" kern="0" cap="none" spc="0" normalizeH="0" baseline="0" noProof="0" dirty="0">
                <a:ln>
                  <a:noFill/>
                </a:ln>
                <a:solidFill>
                  <a:sysClr val="window" lastClr="FFFFFF"/>
                </a:solidFill>
                <a:effectLst/>
                <a:uLnTx/>
                <a:uFillTx/>
                <a:latin typeface="Calibri"/>
                <a:ea typeface="+mn-ea"/>
                <a:cs typeface="+mn-cs"/>
              </a:rPr>
              <a:t>тыс.руб</a:t>
            </a:r>
          </a:p>
        </p:txBody>
      </p:sp>
      <p:sp>
        <p:nvSpPr>
          <p:cNvPr id="20" name="Прямоугольник с одним скругленным углом 19"/>
          <p:cNvSpPr/>
          <p:nvPr/>
        </p:nvSpPr>
        <p:spPr>
          <a:xfrm>
            <a:off x="4917962" y="1750219"/>
            <a:ext cx="914400" cy="571500"/>
          </a:xfrm>
          <a:prstGeom prst="round1Rect">
            <a:avLst/>
          </a:prstGeom>
          <a:solidFill>
            <a:sysClr val="windowText" lastClr="000000">
              <a:lumMod val="50000"/>
              <a:lumOff val="50000"/>
            </a:sys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ysClr val="window" lastClr="FFFFFF"/>
                </a:solidFill>
                <a:effectLst/>
                <a:uLnTx/>
                <a:uFillTx/>
                <a:latin typeface="Calibri"/>
                <a:ea typeface="+mn-ea"/>
                <a:cs typeface="+mn-cs"/>
              </a:rPr>
              <a:t> на </a:t>
            </a:r>
            <a:r>
              <a:rPr kumimoji="0" lang="ru-RU" sz="1800" b="0" i="0" u="none" strike="noStrike" kern="0" cap="none" spc="0" normalizeH="0" baseline="0" noProof="0" dirty="0" smtClean="0">
                <a:ln>
                  <a:noFill/>
                </a:ln>
                <a:solidFill>
                  <a:sysClr val="window" lastClr="FFFFFF"/>
                </a:solidFill>
                <a:effectLst/>
                <a:uLnTx/>
                <a:uFillTx/>
                <a:latin typeface="Calibri"/>
                <a:ea typeface="+mn-ea"/>
                <a:cs typeface="+mn-cs"/>
              </a:rPr>
              <a:t>2021</a:t>
            </a:r>
            <a:endParaRPr kumimoji="0" lang="ru-RU"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1" name="Горизонтальный свиток 20"/>
          <p:cNvSpPr/>
          <p:nvPr/>
        </p:nvSpPr>
        <p:spPr>
          <a:xfrm>
            <a:off x="4357688" y="2214563"/>
            <a:ext cx="2214562" cy="1033463"/>
          </a:xfrm>
          <a:prstGeom prst="horizontalScroll">
            <a:avLst/>
          </a:prstGeom>
          <a:solidFill>
            <a:srgbClr val="C0504D">
              <a:lumMod val="60000"/>
              <a:lumOff val="40000"/>
            </a:srgbClr>
          </a:solidFill>
          <a:ln w="25400" cap="flat" cmpd="sng" algn="ctr">
            <a:solidFill>
              <a:srgbClr val="1F497D">
                <a:lumMod val="60000"/>
                <a:lumOff val="4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39 638,8тыс.руб</a:t>
            </a:r>
            <a:endParaRPr kumimoji="0" lang="ru-RU" sz="18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2" name="Горизонтальный свиток 21"/>
          <p:cNvSpPr/>
          <p:nvPr/>
        </p:nvSpPr>
        <p:spPr>
          <a:xfrm>
            <a:off x="4357688" y="3412332"/>
            <a:ext cx="2107406" cy="1033462"/>
          </a:xfrm>
          <a:prstGeom prst="horizontalScroll">
            <a:avLst/>
          </a:prstGeom>
          <a:solidFill>
            <a:srgbClr val="C0504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39 638,8</a:t>
            </a:r>
            <a:r>
              <a:rPr lang="ru-RU" b="1" kern="0" dirty="0">
                <a:solidFill>
                  <a:sysClr val="window" lastClr="FFFFFF"/>
                </a:solidFill>
                <a:latin typeface="Calibri"/>
              </a:rPr>
              <a:t> </a:t>
            </a:r>
            <a:r>
              <a:rPr kumimoji="0" lang="ru-RU" sz="1800" b="1" i="0" u="none" strike="noStrike" kern="0" cap="none" spc="0" normalizeH="0" baseline="0" noProof="0" dirty="0" err="1" smtClean="0">
                <a:ln>
                  <a:noFill/>
                </a:ln>
                <a:solidFill>
                  <a:sysClr val="window" lastClr="FFFFFF"/>
                </a:solidFill>
                <a:effectLst/>
                <a:uLnTx/>
                <a:uFillTx/>
                <a:latin typeface="Calibri"/>
                <a:ea typeface="+mn-ea"/>
                <a:cs typeface="+mn-cs"/>
              </a:rPr>
              <a:t>тыс.руб</a:t>
            </a:r>
            <a:endParaRPr kumimoji="0" lang="ru-RU" sz="18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3" name="Горизонтальный свиток 22"/>
          <p:cNvSpPr/>
          <p:nvPr/>
        </p:nvSpPr>
        <p:spPr>
          <a:xfrm>
            <a:off x="4464844" y="4836038"/>
            <a:ext cx="2000250" cy="1033463"/>
          </a:xfrm>
          <a:prstGeom prst="horizontalScroll">
            <a:avLst/>
          </a:prstGeom>
          <a:solidFill>
            <a:srgbClr val="92D050"/>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0,0 </a:t>
            </a:r>
            <a:r>
              <a:rPr kumimoji="0" lang="ru-RU" sz="1800" b="1" i="0" u="none" strike="noStrike" kern="0" cap="none" spc="0" normalizeH="0" baseline="0" noProof="0" dirty="0">
                <a:ln>
                  <a:noFill/>
                </a:ln>
                <a:solidFill>
                  <a:sysClr val="window" lastClr="FFFFFF"/>
                </a:solidFill>
                <a:effectLst/>
                <a:uLnTx/>
                <a:uFillTx/>
                <a:latin typeface="Calibri"/>
                <a:ea typeface="+mn-ea"/>
                <a:cs typeface="+mn-cs"/>
              </a:rPr>
              <a:t>тыс.руб</a:t>
            </a:r>
          </a:p>
        </p:txBody>
      </p:sp>
      <p:sp>
        <p:nvSpPr>
          <p:cNvPr id="24" name="Прямоугольник с одним скругленным углом 23"/>
          <p:cNvSpPr/>
          <p:nvPr/>
        </p:nvSpPr>
        <p:spPr>
          <a:xfrm>
            <a:off x="7472363" y="1781234"/>
            <a:ext cx="914400" cy="642938"/>
          </a:xfrm>
          <a:prstGeom prst="round1Rect">
            <a:avLst/>
          </a:prstGeom>
          <a:solidFill>
            <a:sysClr val="windowText" lastClr="000000">
              <a:lumMod val="50000"/>
              <a:lumOff val="50000"/>
            </a:sys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ysClr val="window" lastClr="FFFFFF"/>
                </a:solidFill>
                <a:effectLst/>
                <a:uLnTx/>
                <a:uFillTx/>
                <a:latin typeface="Calibri"/>
                <a:ea typeface="+mn-ea"/>
                <a:cs typeface="+mn-cs"/>
              </a:rPr>
              <a:t> на </a:t>
            </a:r>
            <a:r>
              <a:rPr kumimoji="0" lang="ru-RU" sz="1800" b="0" i="0" u="none" strike="noStrike" kern="0" cap="none" spc="0" normalizeH="0" baseline="0" noProof="0" dirty="0" smtClean="0">
                <a:ln>
                  <a:noFill/>
                </a:ln>
                <a:solidFill>
                  <a:sysClr val="window" lastClr="FFFFFF"/>
                </a:solidFill>
                <a:effectLst/>
                <a:uLnTx/>
                <a:uFillTx/>
                <a:latin typeface="Calibri"/>
                <a:ea typeface="+mn-ea"/>
                <a:cs typeface="+mn-cs"/>
              </a:rPr>
              <a:t>2022</a:t>
            </a:r>
            <a:endParaRPr kumimoji="0" lang="ru-RU"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5" name="Горизонтальный свиток 24"/>
          <p:cNvSpPr/>
          <p:nvPr/>
        </p:nvSpPr>
        <p:spPr>
          <a:xfrm>
            <a:off x="6929438" y="2218624"/>
            <a:ext cx="2000250" cy="1000125"/>
          </a:xfrm>
          <a:prstGeom prst="horizontalScroll">
            <a:avLst/>
          </a:prstGeom>
          <a:solidFill>
            <a:srgbClr val="00B050"/>
          </a:solidFill>
          <a:ln w="25400" cap="flat" cmpd="sng" algn="ctr">
            <a:solidFill>
              <a:srgbClr val="1F497D">
                <a:lumMod val="60000"/>
                <a:lumOff val="4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chemeClr val="bg1"/>
                </a:solidFill>
                <a:effectLst/>
                <a:uLnTx/>
                <a:uFillTx/>
                <a:latin typeface="Calibri"/>
                <a:ea typeface="+mn-ea"/>
                <a:cs typeface="+mn-cs"/>
              </a:rPr>
              <a:t>40 580,6 </a:t>
            </a:r>
            <a:r>
              <a:rPr kumimoji="0" lang="ru-RU" sz="1800" b="1" i="0" u="none" strike="noStrike" kern="0" cap="none" spc="0" normalizeH="0" baseline="0" noProof="0" dirty="0" err="1" smtClean="0">
                <a:ln>
                  <a:noFill/>
                </a:ln>
                <a:solidFill>
                  <a:schemeClr val="bg1"/>
                </a:solidFill>
                <a:effectLst/>
                <a:uLnTx/>
                <a:uFillTx/>
                <a:latin typeface="Calibri"/>
                <a:ea typeface="+mn-ea"/>
                <a:cs typeface="+mn-cs"/>
              </a:rPr>
              <a:t>тыс.руб</a:t>
            </a:r>
            <a:endParaRPr kumimoji="0" lang="ru-RU" sz="1800" b="1" i="0" u="none" strike="noStrike" kern="0" cap="none" spc="0" normalizeH="0" baseline="0" noProof="0" dirty="0">
              <a:ln>
                <a:noFill/>
              </a:ln>
              <a:solidFill>
                <a:schemeClr val="bg1"/>
              </a:solidFill>
              <a:effectLst/>
              <a:uLnTx/>
              <a:uFillTx/>
              <a:latin typeface="Calibri"/>
              <a:ea typeface="+mn-ea"/>
              <a:cs typeface="+mn-cs"/>
            </a:endParaRPr>
          </a:p>
        </p:txBody>
      </p:sp>
      <p:sp>
        <p:nvSpPr>
          <p:cNvPr id="26" name="Горизонтальный свиток 25"/>
          <p:cNvSpPr/>
          <p:nvPr/>
        </p:nvSpPr>
        <p:spPr>
          <a:xfrm>
            <a:off x="6925855" y="3412332"/>
            <a:ext cx="2000250" cy="1033462"/>
          </a:xfrm>
          <a:prstGeom prst="horizontalScroll">
            <a:avLst/>
          </a:prstGeom>
          <a:solidFill>
            <a:srgbClr val="00B0F0"/>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40 580,6</a:t>
            </a:r>
            <a:r>
              <a:rPr lang="ru-RU" b="1" kern="0" dirty="0">
                <a:solidFill>
                  <a:sysClr val="window" lastClr="FFFFFF"/>
                </a:solidFill>
                <a:latin typeface="Calibri"/>
              </a:rPr>
              <a:t> </a:t>
            </a:r>
            <a:r>
              <a:rPr kumimoji="0" lang="ru-RU" sz="1800" b="1" i="0" u="none" strike="noStrike" kern="0" cap="none" spc="0" normalizeH="0" baseline="0" noProof="0" dirty="0" err="1" smtClean="0">
                <a:ln>
                  <a:noFill/>
                </a:ln>
                <a:solidFill>
                  <a:sysClr val="window" lastClr="FFFFFF"/>
                </a:solidFill>
                <a:effectLst/>
                <a:uLnTx/>
                <a:uFillTx/>
                <a:latin typeface="Calibri"/>
                <a:ea typeface="+mn-ea"/>
                <a:cs typeface="+mn-cs"/>
              </a:rPr>
              <a:t>тыс.руб</a:t>
            </a:r>
            <a:endParaRPr kumimoji="0" lang="ru-RU" sz="18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7" name="Горизонтальный свиток 26"/>
          <p:cNvSpPr/>
          <p:nvPr/>
        </p:nvSpPr>
        <p:spPr>
          <a:xfrm>
            <a:off x="6925855" y="4836038"/>
            <a:ext cx="2000250" cy="1033462"/>
          </a:xfrm>
          <a:prstGeom prst="horizontalScroll">
            <a:avLst/>
          </a:prstGeom>
          <a:solidFill>
            <a:srgbClr val="F79646">
              <a:lumMod val="50000"/>
            </a:srgb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0,0 </a:t>
            </a:r>
            <a:r>
              <a:rPr kumimoji="0" lang="ru-RU" sz="1800" b="1" i="0" u="none" strike="noStrike" kern="0" cap="none" spc="0" normalizeH="0" baseline="0" noProof="0" dirty="0">
                <a:ln>
                  <a:noFill/>
                </a:ln>
                <a:solidFill>
                  <a:sysClr val="window" lastClr="FFFFFF"/>
                </a:solidFill>
                <a:effectLst/>
                <a:uLnTx/>
                <a:uFillTx/>
                <a:latin typeface="Calibri"/>
                <a:ea typeface="+mn-ea"/>
                <a:cs typeface="+mn-cs"/>
              </a:rPr>
              <a:t>тыс.руб</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0" y="0"/>
            <a:ext cx="8832850" cy="854075"/>
            <a:chOff x="73" y="88"/>
            <a:chExt cx="5564" cy="538"/>
          </a:xfrm>
        </p:grpSpPr>
        <p:pic>
          <p:nvPicPr>
            <p:cNvPr id="25601" name="Скругленный прямоугольник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88"/>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25602" name="Text Box 2"/>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dirty="0"/>
                <a:t>Структура </a:t>
              </a:r>
              <a:r>
                <a:rPr lang="ru-RU" sz="3600" dirty="0" smtClean="0"/>
                <a:t>доходов  </a:t>
              </a:r>
              <a:r>
                <a:rPr lang="ru-RU" sz="3600" dirty="0"/>
                <a:t>бюджета</a:t>
              </a:r>
            </a:p>
          </p:txBody>
        </p:sp>
      </p:grpSp>
      <p:sp>
        <p:nvSpPr>
          <p:cNvPr id="103050" name="Control 1674"/>
          <p:cNvSpPr>
            <a:spLocks noRot="1" noChangeArrowheads="1" noChangeShapeType="1" noTextEdit="1"/>
          </p:cNvSpPr>
          <p:nvPr/>
        </p:nvSpPr>
        <p:spPr bwMode="auto">
          <a:xfrm>
            <a:off x="7534275" y="2984500"/>
            <a:ext cx="2305050" cy="1657350"/>
          </a:xfrm>
          <a:prstGeom prst="rect">
            <a:avLst/>
          </a:prstGeom>
          <a:noFill/>
          <a:ln w="1">
            <a:miter lim="800000"/>
            <a:headEnd/>
            <a:tailEnd/>
          </a:ln>
        </p:spPr>
        <p:txBody>
          <a:bodyPr/>
          <a:lstStyle/>
          <a:p>
            <a:endParaRPr lang="ru-RU"/>
          </a:p>
        </p:txBody>
      </p:sp>
      <p:sp>
        <p:nvSpPr>
          <p:cNvPr id="103049" name="Control 1673"/>
          <p:cNvSpPr>
            <a:spLocks noRot="1" noChangeArrowheads="1" noChangeShapeType="1" noTextEdit="1"/>
          </p:cNvSpPr>
          <p:nvPr/>
        </p:nvSpPr>
        <p:spPr bwMode="auto">
          <a:xfrm>
            <a:off x="7543800" y="1165225"/>
            <a:ext cx="2286000" cy="1819275"/>
          </a:xfrm>
          <a:prstGeom prst="rect">
            <a:avLst/>
          </a:prstGeom>
          <a:noFill/>
          <a:ln w="1">
            <a:miter lim="800000"/>
            <a:headEnd/>
            <a:tailEnd/>
          </a:ln>
        </p:spPr>
        <p:txBody>
          <a:bodyPr/>
          <a:lstStyle/>
          <a:p>
            <a:endParaRPr lang="ru-RU"/>
          </a:p>
        </p:txBody>
      </p:sp>
      <p:sp>
        <p:nvSpPr>
          <p:cNvPr id="103601" name="Control 2225"/>
          <p:cNvSpPr>
            <a:spLocks noRot="1" noChangeArrowheads="1" noChangeShapeType="1" noTextEdit="1"/>
          </p:cNvSpPr>
          <p:nvPr/>
        </p:nvSpPr>
        <p:spPr bwMode="auto">
          <a:xfrm>
            <a:off x="7642225" y="3738563"/>
            <a:ext cx="2305050" cy="1657350"/>
          </a:xfrm>
          <a:prstGeom prst="rect">
            <a:avLst/>
          </a:prstGeom>
          <a:noFill/>
          <a:ln w="1">
            <a:miter lim="800000"/>
            <a:headEnd/>
            <a:tailEnd/>
          </a:ln>
        </p:spPr>
        <p:txBody>
          <a:bodyPr/>
          <a:lstStyle/>
          <a:p>
            <a:endParaRPr lang="ru-RU"/>
          </a:p>
        </p:txBody>
      </p:sp>
      <p:sp>
        <p:nvSpPr>
          <p:cNvPr id="103602" name="Control 2226"/>
          <p:cNvSpPr>
            <a:spLocks noRot="1" noChangeArrowheads="1" noChangeShapeType="1" noTextEdit="1"/>
          </p:cNvSpPr>
          <p:nvPr/>
        </p:nvSpPr>
        <p:spPr bwMode="auto">
          <a:xfrm>
            <a:off x="7632700" y="1400175"/>
            <a:ext cx="2286000" cy="1819275"/>
          </a:xfrm>
          <a:prstGeom prst="rect">
            <a:avLst/>
          </a:prstGeom>
          <a:noFill/>
          <a:ln w="1">
            <a:miter lim="800000"/>
            <a:headEnd/>
            <a:tailEnd/>
          </a:ln>
        </p:spPr>
        <p:txBody>
          <a:bodyPr/>
          <a:lstStyle/>
          <a:p>
            <a:endParaRPr lang="ru-RU"/>
          </a:p>
        </p:txBody>
      </p:sp>
      <p:graphicFrame>
        <p:nvGraphicFramePr>
          <p:cNvPr id="104126" name="Group 2750"/>
          <p:cNvGraphicFramePr>
            <a:graphicFrameLocks noGrp="1"/>
          </p:cNvGraphicFramePr>
          <p:nvPr>
            <p:extLst>
              <p:ext uri="{D42A27DB-BD31-4B8C-83A1-F6EECF244321}">
                <p14:modId xmlns:p14="http://schemas.microsoft.com/office/powerpoint/2010/main" val="3631111333"/>
              </p:ext>
            </p:extLst>
          </p:nvPr>
        </p:nvGraphicFramePr>
        <p:xfrm>
          <a:off x="179512" y="1052736"/>
          <a:ext cx="8713788" cy="5377592"/>
        </p:xfrm>
        <a:graphic>
          <a:graphicData uri="http://schemas.openxmlformats.org/drawingml/2006/table">
            <a:tbl>
              <a:tblPr/>
              <a:tblGrid>
                <a:gridCol w="2592388"/>
                <a:gridCol w="792162"/>
                <a:gridCol w="792163"/>
                <a:gridCol w="792162"/>
                <a:gridCol w="865188"/>
                <a:gridCol w="2879725"/>
              </a:tblGrid>
              <a:tr h="25963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(в </a:t>
                      </a:r>
                      <a:r>
                        <a:rPr kumimoji="0" lang="ru-RU" sz="1200" b="0" i="0" u="none" strike="noStrike" cap="none" normalizeH="0" baseline="0" dirty="0" err="1" smtClean="0">
                          <a:ln>
                            <a:noFill/>
                          </a:ln>
                          <a:solidFill>
                            <a:schemeClr val="tx1"/>
                          </a:solidFill>
                          <a:effectLst/>
                          <a:latin typeface="Times New Roman" pitchFamily="18" charset="0"/>
                          <a:cs typeface="Times New Roman" pitchFamily="18" charset="0"/>
                        </a:rPr>
                        <a:t>тыс.руб</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2020</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2021</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2022</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2020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6 964,3</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36,2%</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7 549,9</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8 187,0</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Неналоговые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29,2</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0,2%</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30,4</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31,6</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12 210,8</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63,6%</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32 058,5</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32 362,0</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111940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Итого доходов</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19 204,3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39 638,8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40 580,6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vMerge="1">
                  <a:txBody>
                    <a:bodyPr/>
                    <a:lstStyle/>
                    <a:p>
                      <a:endParaRPr lang="ru-RU"/>
                    </a:p>
                  </a:txBody>
                  <a:tcPr/>
                </a:tc>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6 964,3</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7 549,9</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8 187,0</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5">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773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 на доходы физических лиц</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4 355,4</a:t>
                      </a:r>
                      <a:endParaRPr kumimoji="0" 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62,5%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4 785,8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5 093,1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6722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 на имущество физических лиц</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922,0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13,2%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1 066,1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1 384,4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6493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Земельный налог</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1 410,0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20,3%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1 410,0</a:t>
                      </a:r>
                    </a:p>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1 410,0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6225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Единый сельскохозяйственный налог</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276,9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288,0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299,5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bl>
          </a:graphicData>
        </a:graphic>
      </p:graphicFrame>
      <p:graphicFrame>
        <p:nvGraphicFramePr>
          <p:cNvPr id="12" name="Диаграмма 11"/>
          <p:cNvGraphicFramePr/>
          <p:nvPr>
            <p:extLst>
              <p:ext uri="{D42A27DB-BD31-4B8C-83A1-F6EECF244321}">
                <p14:modId xmlns:p14="http://schemas.microsoft.com/office/powerpoint/2010/main" val="1924613699"/>
              </p:ext>
            </p:extLst>
          </p:nvPr>
        </p:nvGraphicFramePr>
        <p:xfrm>
          <a:off x="6156176" y="1400175"/>
          <a:ext cx="2736304" cy="20288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Диаграмма 12"/>
          <p:cNvGraphicFramePr/>
          <p:nvPr>
            <p:extLst>
              <p:ext uri="{D42A27DB-BD31-4B8C-83A1-F6EECF244321}">
                <p14:modId xmlns:p14="http://schemas.microsoft.com/office/powerpoint/2010/main" val="2713574617"/>
              </p:ext>
            </p:extLst>
          </p:nvPr>
        </p:nvGraphicFramePr>
        <p:xfrm>
          <a:off x="6040760" y="3544888"/>
          <a:ext cx="2923728" cy="2620416"/>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79388" y="0"/>
            <a:ext cx="8832850" cy="854075"/>
            <a:chOff x="73" y="88"/>
            <a:chExt cx="5564" cy="538"/>
          </a:xfrm>
        </p:grpSpPr>
        <p:pic>
          <p:nvPicPr>
            <p:cNvPr id="104453" name="Скругленный прямоугольник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88"/>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104454" name="Text Box 6"/>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dirty="0"/>
                <a:t>Структура доходов </a:t>
              </a:r>
              <a:r>
                <a:rPr lang="ru-RU" sz="3600" dirty="0" smtClean="0"/>
                <a:t>бюджета</a:t>
              </a:r>
              <a:endParaRPr lang="ru-RU" sz="3600" dirty="0"/>
            </a:p>
          </p:txBody>
        </p:sp>
      </p:grpSp>
      <p:sp>
        <p:nvSpPr>
          <p:cNvPr id="104456" name="Control 8"/>
          <p:cNvSpPr>
            <a:spLocks noRot="1" noChangeArrowheads="1" noChangeShapeType="1" noTextEdit="1"/>
          </p:cNvSpPr>
          <p:nvPr/>
        </p:nvSpPr>
        <p:spPr bwMode="auto">
          <a:xfrm>
            <a:off x="7059613" y="1328738"/>
            <a:ext cx="2257425" cy="2066925"/>
          </a:xfrm>
          <a:prstGeom prst="rect">
            <a:avLst/>
          </a:prstGeom>
          <a:noFill/>
          <a:ln w="1">
            <a:miter lim="800000"/>
            <a:headEnd/>
            <a:tailEnd/>
          </a:ln>
        </p:spPr>
        <p:txBody>
          <a:bodyPr/>
          <a:lstStyle/>
          <a:p>
            <a:endParaRPr lang="ru-RU"/>
          </a:p>
        </p:txBody>
      </p:sp>
      <p:sp>
        <p:nvSpPr>
          <p:cNvPr id="104455" name="Control 7"/>
          <p:cNvSpPr>
            <a:spLocks noRot="1" noChangeArrowheads="1" noChangeShapeType="1" noTextEdit="1"/>
          </p:cNvSpPr>
          <p:nvPr/>
        </p:nvSpPr>
        <p:spPr bwMode="auto">
          <a:xfrm>
            <a:off x="6992938" y="4224338"/>
            <a:ext cx="2333625" cy="1104900"/>
          </a:xfrm>
          <a:prstGeom prst="rect">
            <a:avLst/>
          </a:prstGeom>
          <a:noFill/>
          <a:ln w="1">
            <a:miter lim="800000"/>
            <a:headEnd/>
            <a:tailEnd/>
          </a:ln>
        </p:spPr>
        <p:txBody>
          <a:bodyPr/>
          <a:lstStyle/>
          <a:p>
            <a:endParaRPr lang="ru-RU"/>
          </a:p>
        </p:txBody>
      </p:sp>
      <p:sp>
        <p:nvSpPr>
          <p:cNvPr id="104941" name="Control 493"/>
          <p:cNvSpPr>
            <a:spLocks noRot="1" noChangeArrowheads="1" noChangeShapeType="1" noTextEdit="1"/>
          </p:cNvSpPr>
          <p:nvPr/>
        </p:nvSpPr>
        <p:spPr bwMode="auto">
          <a:xfrm>
            <a:off x="7037388" y="1682750"/>
            <a:ext cx="2257425" cy="2066925"/>
          </a:xfrm>
          <a:prstGeom prst="rect">
            <a:avLst/>
          </a:prstGeom>
          <a:noFill/>
          <a:ln w="1">
            <a:miter lim="800000"/>
            <a:headEnd/>
            <a:tailEnd/>
          </a:ln>
        </p:spPr>
        <p:txBody>
          <a:bodyPr/>
          <a:lstStyle/>
          <a:p>
            <a:endParaRPr lang="ru-RU"/>
          </a:p>
        </p:txBody>
      </p:sp>
      <p:sp>
        <p:nvSpPr>
          <p:cNvPr id="104940" name="Control 492"/>
          <p:cNvSpPr>
            <a:spLocks noRot="1" noChangeArrowheads="1" noChangeShapeType="1" noTextEdit="1"/>
          </p:cNvSpPr>
          <p:nvPr/>
        </p:nvSpPr>
        <p:spPr bwMode="auto">
          <a:xfrm>
            <a:off x="6970713" y="4575175"/>
            <a:ext cx="2333625" cy="1104900"/>
          </a:xfrm>
          <a:prstGeom prst="rect">
            <a:avLst/>
          </a:prstGeom>
          <a:noFill/>
          <a:ln w="1">
            <a:miter lim="800000"/>
            <a:headEnd/>
            <a:tailEnd/>
          </a:ln>
        </p:spPr>
        <p:txBody>
          <a:bodyPr/>
          <a:lstStyle/>
          <a:p>
            <a:endParaRPr lang="ru-RU"/>
          </a:p>
        </p:txBody>
      </p:sp>
      <p:graphicFrame>
        <p:nvGraphicFramePr>
          <p:cNvPr id="105482" name="Group 1034"/>
          <p:cNvGraphicFramePr>
            <a:graphicFrameLocks noGrp="1"/>
          </p:cNvGraphicFramePr>
          <p:nvPr>
            <p:extLst>
              <p:ext uri="{D42A27DB-BD31-4B8C-83A1-F6EECF244321}">
                <p14:modId xmlns:p14="http://schemas.microsoft.com/office/powerpoint/2010/main" val="3504619657"/>
              </p:ext>
            </p:extLst>
          </p:nvPr>
        </p:nvGraphicFramePr>
        <p:xfrm>
          <a:off x="179388" y="1196975"/>
          <a:ext cx="8799512" cy="4653559"/>
        </p:xfrm>
        <a:graphic>
          <a:graphicData uri="http://schemas.openxmlformats.org/drawingml/2006/table">
            <a:tbl>
              <a:tblPr/>
              <a:tblGrid>
                <a:gridCol w="2433637"/>
                <a:gridCol w="923925"/>
                <a:gridCol w="782638"/>
                <a:gridCol w="854075"/>
                <a:gridCol w="923925"/>
                <a:gridCol w="2881312"/>
              </a:tblGrid>
              <a:tr h="50383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(в </a:t>
                      </a:r>
                      <a:r>
                        <a:rPr kumimoji="0" lang="ru-RU" sz="1200" b="0" i="0" u="none" strike="noStrike" cap="none" normalizeH="0" baseline="0" dirty="0" err="1" smtClean="0">
                          <a:ln>
                            <a:noFill/>
                          </a:ln>
                          <a:solidFill>
                            <a:schemeClr val="tx1"/>
                          </a:solidFill>
                          <a:effectLst/>
                          <a:latin typeface="Times New Roman" pitchFamily="18" charset="0"/>
                          <a:cs typeface="Times New Roman" pitchFamily="18" charset="0"/>
                        </a:rPr>
                        <a:t>тыс.руб</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2019</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2020</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2021</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2018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Неналоговые доходы</a:t>
                      </a:r>
                      <a:endParaRPr kumimoji="0" lang="ru-RU" sz="1800" b="0" i="0" u="none" strike="noStrike" cap="none" normalizeH="0" baseline="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29,2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30,4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31,6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rowSpan="2">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Денежные взыскания (штрафы), установленные законами субъектов Российской Федерации за несоблюдение муниципальных правовых актов</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29,2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30,4</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31,6</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12 210,8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32 058,5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32 362,0</a:t>
                      </a:r>
                      <a:endParaRPr kumimoji="0" lang="ru-RU" sz="12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6">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Дотации на выравнивание бюджетной обеспеченности</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10 865,9</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85,8%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10 724,4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11 015,2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Субвенции бюджетам субъектов Российской Федерации и муниципальных образований</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203,5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207,3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220,0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sz="1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Субсидии бюджетам субъектов Российской Федерации и муниципальных образований</a:t>
                      </a:r>
                      <a:endParaRPr kumimoji="0" lang="ru-RU" sz="1800" b="0" i="0" u="none" strike="noStrike" kern="1200" cap="none" spc="0" normalizeH="0" baseline="0" noProof="0" dirty="0" smtClean="0">
                        <a:ln>
                          <a:noFill/>
                        </a:ln>
                        <a:solidFill>
                          <a:prstClr val="black"/>
                        </a:solidFill>
                        <a:effectLst/>
                        <a:uLnTx/>
                        <a:uFillTx/>
                        <a:latin typeface="Constantia" pitchFamily="18" charset="0"/>
                        <a:ea typeface="+mn-ea"/>
                        <a:cs typeface="+mn-cs"/>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Иные межбюджетные трансферты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1 141,2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12,2%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1 141,2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1 141,2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Прочие межбюджетные трансферты</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19 985,4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19 985,4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2" name="Диаграмма 11"/>
          <p:cNvGraphicFramePr/>
          <p:nvPr>
            <p:extLst>
              <p:ext uri="{D42A27DB-BD31-4B8C-83A1-F6EECF244321}">
                <p14:modId xmlns:p14="http://schemas.microsoft.com/office/powerpoint/2010/main" val="3361552009"/>
              </p:ext>
            </p:extLst>
          </p:nvPr>
        </p:nvGraphicFramePr>
        <p:xfrm>
          <a:off x="6156176" y="1682750"/>
          <a:ext cx="2624734" cy="183284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Диаграмма 12"/>
          <p:cNvGraphicFramePr/>
          <p:nvPr>
            <p:extLst>
              <p:ext uri="{D42A27DB-BD31-4B8C-83A1-F6EECF244321}">
                <p14:modId xmlns:p14="http://schemas.microsoft.com/office/powerpoint/2010/main" val="2951516667"/>
              </p:ext>
            </p:extLst>
          </p:nvPr>
        </p:nvGraphicFramePr>
        <p:xfrm>
          <a:off x="6226157" y="3284984"/>
          <a:ext cx="2696742" cy="215699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Shimmer</Template>
  <TotalTime>4099</TotalTime>
  <Words>962</Words>
  <Application>Microsoft Office PowerPoint</Application>
  <PresentationFormat>Экран (4:3)</PresentationFormat>
  <Paragraphs>214</Paragraphs>
  <Slides>13</Slides>
  <Notes>13</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Апекс</vt:lpstr>
      <vt:lpstr>О БЮДЖЕТе ДУБОВСКОГО СЕЛЬСКОГО ПОСЕЛЕНИЯ ДУБОВСКОГО РАЙОНА НА 2020 ГОД И НА ПЛАНОВЫЙ ПЕРИОД 2021 И 2022 ГОДОВ</vt:lpstr>
      <vt:lpstr>Презентация PowerPoint</vt:lpstr>
      <vt:lpstr>   </vt:lpstr>
      <vt:lpstr>Основные понятия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Кировская область</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dc:title>
  <dc:creator>skutina</dc:creator>
  <cp:lastModifiedBy>1</cp:lastModifiedBy>
  <cp:revision>284</cp:revision>
  <dcterms:created xsi:type="dcterms:W3CDTF">2013-11-12T07:49:12Z</dcterms:created>
  <dcterms:modified xsi:type="dcterms:W3CDTF">2020-01-21T13:57:12Z</dcterms:modified>
</cp:coreProperties>
</file>