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84" r:id="rId4"/>
    <p:sldId id="258" r:id="rId5"/>
    <p:sldId id="285" r:id="rId6"/>
    <p:sldId id="263" r:id="rId7"/>
    <p:sldId id="264" r:id="rId8"/>
    <p:sldId id="290" r:id="rId9"/>
    <p:sldId id="281" r:id="rId10"/>
    <p:sldId id="266" r:id="rId11"/>
    <p:sldId id="272"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95" autoAdjust="0"/>
    <p:restoredTop sz="94624" autoAdjust="0"/>
  </p:normalViewPr>
  <p:slideViewPr>
    <p:cSldViewPr>
      <p:cViewPr>
        <p:scale>
          <a:sx n="70" d="100"/>
          <a:sy n="70" d="100"/>
        </p:scale>
        <p:origin x="-1704" y="-30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52"/>
          <c:y val="3.9441259180315436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5.1054268823931895E-2"/>
          <c:y val="0.13137251958734714"/>
          <c:w val="0.57829393225314196"/>
          <c:h val="0.79631850524874137"/>
        </c:manualLayout>
      </c:layout>
      <c:pie3DChart>
        <c:varyColors val="1"/>
        <c:ser>
          <c:idx val="0"/>
          <c:order val="0"/>
          <c:tx>
            <c:strRef>
              <c:f>Лист1!$B$1</c:f>
              <c:strCache>
                <c:ptCount val="1"/>
                <c:pt idx="0">
                  <c:v>Структура доходов бюджета</c:v>
                </c:pt>
              </c:strCache>
            </c:strRef>
          </c:tx>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33.800000000000004</c:v>
                </c:pt>
                <c:pt idx="1">
                  <c:v>1.8</c:v>
                </c:pt>
                <c:pt idx="2">
                  <c:v>64.400000000000006</c:v>
                </c:pt>
              </c:numCache>
            </c:numRef>
          </c:val>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88148255849452917"/>
        </c:manualLayout>
      </c:layout>
      <c:pie3DChart>
        <c:varyColors val="1"/>
        <c:ser>
          <c:idx val="0"/>
          <c:order val="0"/>
          <c:tx>
            <c:strRef>
              <c:f>Лист1!$B$1</c:f>
              <c:strCache>
                <c:ptCount val="1"/>
                <c:pt idx="0">
                  <c:v>Структура налоговых доходов</c:v>
                </c:pt>
              </c:strCache>
            </c:strRef>
          </c:tx>
          <c:dPt>
            <c:idx val="0"/>
            <c:bubble3D val="0"/>
            <c:explosion val="8"/>
          </c:dPt>
          <c:dPt>
            <c:idx val="1"/>
            <c:bubble3D val="0"/>
            <c:explosion val="69"/>
          </c:dPt>
          <c:dPt>
            <c:idx val="2"/>
            <c:bubble3D val="0"/>
            <c:explosion val="34"/>
          </c:dPt>
          <c:dPt>
            <c:idx val="3"/>
            <c:bubble3D val="0"/>
            <c:explosion val="4"/>
          </c:dPt>
          <c:cat>
            <c:strRef>
              <c:f>Лист1!$A$2:$A$5</c:f>
              <c:strCache>
                <c:ptCount val="4"/>
                <c:pt idx="0">
                  <c:v>НДФЛ</c:v>
                </c:pt>
                <c:pt idx="1">
                  <c:v>Налог на имущество физических лиц</c:v>
                </c:pt>
                <c:pt idx="2">
                  <c:v>Земельный налог</c:v>
                </c:pt>
                <c:pt idx="3">
                  <c:v>Государственная пошлина</c:v>
                </c:pt>
              </c:strCache>
            </c:strRef>
          </c:cat>
          <c:val>
            <c:numRef>
              <c:f>Лист1!$B$2:$B$5</c:f>
              <c:numCache>
                <c:formatCode>General</c:formatCode>
                <c:ptCount val="4"/>
                <c:pt idx="0">
                  <c:v>377.3</c:v>
                </c:pt>
                <c:pt idx="1">
                  <c:v>104.8</c:v>
                </c:pt>
                <c:pt idx="2">
                  <c:v>1814.8</c:v>
                </c:pt>
                <c:pt idx="3">
                  <c:v>1.3</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1.2484371173354309E-2"/>
          <c:y val="0.66799164712778514"/>
          <c:w val="0.92592129516247579"/>
          <c:h val="0.3029290005861664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687"/>
        </c:manualLayout>
      </c:layout>
      <c:pie3DChart>
        <c:varyColors val="1"/>
        <c:ser>
          <c:idx val="0"/>
          <c:order val="0"/>
          <c:tx>
            <c:strRef>
              <c:f>Лист1!$B$1</c:f>
              <c:strCache>
                <c:ptCount val="1"/>
                <c:pt idx="0">
                  <c:v>Структура налоговых доходов</c:v>
                </c:pt>
              </c:strCache>
            </c:strRef>
          </c:tx>
          <c:dLbls>
            <c:dLbl>
              <c:idx val="0"/>
              <c:layout>
                <c:manualLayout>
                  <c:x val="6.8742709244677763E-2"/>
                  <c:y val="-2.6013935758030259E-2"/>
                </c:manualLayout>
              </c:layout>
              <c:showLegendKey val="0"/>
              <c:showVal val="1"/>
              <c:showCatName val="0"/>
              <c:showSerName val="0"/>
              <c:showPercent val="0"/>
              <c:showBubbleSize val="0"/>
            </c:dLbl>
            <c:dLbl>
              <c:idx val="1"/>
              <c:layout>
                <c:manualLayout>
                  <c:x val="-0.24941550402607024"/>
                  <c:y val="2.6660617956029604E-2"/>
                </c:manualLayout>
              </c:layout>
              <c:showLegendKey val="0"/>
              <c:showVal val="1"/>
              <c:showCatName val="0"/>
              <c:showSerName val="0"/>
              <c:showPercent val="0"/>
              <c:showBubbleSize val="0"/>
            </c:dLbl>
            <c:dLbl>
              <c:idx val="2"/>
              <c:layout>
                <c:manualLayout>
                  <c:x val="-5.7229512977544465E-2"/>
                  <c:y val="-1.4419760029996244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Лист1!$A$2:$A$4</c:f>
              <c:strCache>
                <c:ptCount val="3"/>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Лист1!$B$2:$B$4</c:f>
              <c:numCache>
                <c:formatCode>General</c:formatCode>
                <c:ptCount val="3"/>
                <c:pt idx="0">
                  <c:v>78.900000000000006</c:v>
                </c:pt>
                <c:pt idx="1">
                  <c:v>45.9</c:v>
                </c:pt>
                <c:pt idx="2">
                  <c:v>1.3</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6.2268981607195344E-2"/>
          <c:y val="0.1432631159730372"/>
          <c:w val="0.88494660600384623"/>
          <c:h val="0.6213314889272078"/>
        </c:manualLayout>
      </c:layout>
      <c:pie3DChart>
        <c:varyColors val="1"/>
        <c:ser>
          <c:idx val="0"/>
          <c:order val="0"/>
          <c:tx>
            <c:strRef>
              <c:f>Лист1!$B$1</c:f>
              <c:strCache>
                <c:ptCount val="1"/>
                <c:pt idx="0">
                  <c:v>Структура налоговых доходов</c:v>
                </c:pt>
              </c:strCache>
            </c:strRef>
          </c:tx>
          <c:dLbls>
            <c:dLbl>
              <c:idx val="0"/>
              <c:layout>
                <c:manualLayout>
                  <c:x val="9.4205672207640728E-2"/>
                  <c:y val="-3.3950443694538104E-2"/>
                </c:manualLayout>
              </c:layout>
              <c:showLegendKey val="0"/>
              <c:showVal val="1"/>
              <c:showCatName val="0"/>
              <c:showSerName val="0"/>
              <c:showPercent val="0"/>
              <c:showBubbleSize val="0"/>
            </c:dLbl>
            <c:dLbl>
              <c:idx val="1"/>
              <c:layout>
                <c:manualLayout>
                  <c:x val="0"/>
                  <c:y val="0.338434114205444"/>
                </c:manualLayout>
              </c:layout>
              <c:showLegendKey val="0"/>
              <c:showVal val="1"/>
              <c:showCatName val="0"/>
              <c:showSerName val="0"/>
              <c:showPercent val="0"/>
              <c:showBubbleSize val="0"/>
            </c:dLbl>
            <c:dLbl>
              <c:idx val="2"/>
              <c:layout>
                <c:manualLayout>
                  <c:x val="-6.417395742198892E-2"/>
                  <c:y val="-9.3784839395075703E-2"/>
                </c:manualLayout>
              </c:layout>
              <c:showLegendKey val="0"/>
              <c:showVal val="1"/>
              <c:showCatName val="0"/>
              <c:showSerName val="0"/>
              <c:showPercent val="0"/>
              <c:showBubbleSize val="0"/>
            </c:dLbl>
            <c:txPr>
              <a:bodyPr/>
              <a:lstStyle/>
              <a:p>
                <a:pPr>
                  <a:defRPr b="1"/>
                </a:pPr>
                <a:endParaRPr lang="ru-RU"/>
              </a:p>
            </c:txPr>
            <c:showLegendKey val="0"/>
            <c:showVal val="1"/>
            <c:showCatName val="0"/>
            <c:showSerName val="0"/>
            <c:showPercent val="0"/>
            <c:showBubbleSize val="0"/>
            <c:showLeaderLines val="1"/>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3056.5</c:v>
                </c:pt>
                <c:pt idx="1">
                  <c:v>69.5</c:v>
                </c:pt>
                <c:pt idx="2">
                  <c:v>1267</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44444444444442"/>
          <c:y val="4.0716612377850174E-2"/>
          <c:w val="0.43221202854230378"/>
          <c:h val="0.93973941368078251"/>
        </c:manualLayout>
      </c:layout>
      <c:barChart>
        <c:barDir val="bar"/>
        <c:grouping val="clustered"/>
        <c:varyColors val="0"/>
        <c:ser>
          <c:idx val="0"/>
          <c:order val="0"/>
          <c:tx>
            <c:strRef>
              <c:f>'Структура расходов по отраслям'!$B$4</c:f>
              <c:strCache>
                <c:ptCount val="1"/>
                <c:pt idx="0">
                  <c:v>2017</c:v>
                </c:pt>
              </c:strCache>
            </c:strRef>
          </c:tx>
          <c:spPr>
            <a:solidFill>
              <a:srgbClr val="FF0000"/>
            </a:solidFill>
            <a:ln w="11722">
              <a:solidFill>
                <a:srgbClr val="000080"/>
              </a:solidFill>
              <a:prstDash val="solid"/>
            </a:ln>
          </c:spPr>
          <c:invertIfNegative val="0"/>
          <c:dLbls>
            <c:dLbl>
              <c:idx val="0"/>
              <c:layout/>
              <c:tx>
                <c:rich>
                  <a:bodyPr/>
                  <a:lstStyle/>
                  <a:p>
                    <a:r>
                      <a:rPr lang="ru-RU" dirty="0" smtClean="0"/>
                      <a:t>7123,5</a:t>
                    </a:r>
                    <a:endParaRPr lang="en-US" dirty="0"/>
                  </a:p>
                </c:rich>
              </c:tx>
              <c:showLegendKey val="0"/>
              <c:showVal val="1"/>
              <c:showCatName val="0"/>
              <c:showSerName val="0"/>
              <c:showPercent val="0"/>
              <c:showBubbleSize val="0"/>
            </c:dLbl>
            <c:dLbl>
              <c:idx val="1"/>
              <c:layout/>
              <c:tx>
                <c:rich>
                  <a:bodyPr/>
                  <a:lstStyle/>
                  <a:p>
                    <a:r>
                      <a:rPr lang="ru-RU" smtClean="0"/>
                      <a:t>346,7</a:t>
                    </a:r>
                    <a:endParaRPr lang="en-US"/>
                  </a:p>
                </c:rich>
              </c:tx>
              <c:showLegendKey val="0"/>
              <c:showVal val="1"/>
              <c:showCatName val="0"/>
              <c:showSerName val="0"/>
              <c:showPercent val="0"/>
              <c:showBubbleSize val="0"/>
            </c:dLbl>
            <c:dLbl>
              <c:idx val="2"/>
              <c:layout/>
              <c:tx>
                <c:rich>
                  <a:bodyPr/>
                  <a:lstStyle/>
                  <a:p>
                    <a:r>
                      <a:rPr lang="ru-RU" smtClean="0"/>
                      <a:t>9,0</a:t>
                    </a:r>
                    <a:endParaRPr lang="en-US"/>
                  </a:p>
                </c:rich>
              </c:tx>
              <c:showLegendKey val="0"/>
              <c:showVal val="1"/>
              <c:showCatName val="0"/>
              <c:showSerName val="0"/>
              <c:showPercent val="0"/>
              <c:showBubbleSize val="0"/>
            </c:dLbl>
            <c:dLbl>
              <c:idx val="3"/>
              <c:layout/>
              <c:tx>
                <c:rich>
                  <a:bodyPr/>
                  <a:lstStyle/>
                  <a:p>
                    <a:r>
                      <a:rPr lang="ru-RU" smtClean="0"/>
                      <a:t>265,0</a:t>
                    </a:r>
                    <a:endParaRPr lang="en-US"/>
                  </a:p>
                </c:rich>
              </c:tx>
              <c:showLegendKey val="0"/>
              <c:showVal val="1"/>
              <c:showCatName val="0"/>
              <c:showSerName val="0"/>
              <c:showPercent val="0"/>
              <c:showBubbleSize val="0"/>
            </c:dLbl>
            <c:dLbl>
              <c:idx val="4"/>
              <c:layout/>
              <c:tx>
                <c:rich>
                  <a:bodyPr/>
                  <a:lstStyle/>
                  <a:p>
                    <a:r>
                      <a:rPr lang="ru-RU" smtClean="0"/>
                      <a:t>16058,0</a:t>
                    </a:r>
                    <a:endParaRPr lang="en-US" dirty="0"/>
                  </a:p>
                </c:rich>
              </c:tx>
              <c:showLegendKey val="0"/>
              <c:showVal val="1"/>
              <c:showCatName val="0"/>
              <c:showSerName val="0"/>
              <c:showPercent val="0"/>
              <c:showBubbleSize val="0"/>
            </c:dLbl>
            <c:dLbl>
              <c:idx val="5"/>
              <c:layout/>
              <c:tx>
                <c:rich>
                  <a:bodyPr/>
                  <a:lstStyle/>
                  <a:p>
                    <a:r>
                      <a:rPr lang="ru-RU" smtClean="0"/>
                      <a:t>892,5</a:t>
                    </a:r>
                    <a:endParaRPr lang="en-US"/>
                  </a:p>
                </c:rich>
              </c:tx>
              <c:showLegendKey val="0"/>
              <c:showVal val="1"/>
              <c:showCatName val="0"/>
              <c:showSerName val="0"/>
              <c:showPercent val="0"/>
              <c:showBubbleSize val="0"/>
            </c:dLbl>
            <c:dLbl>
              <c:idx val="6"/>
              <c:layout/>
              <c:tx>
                <c:rich>
                  <a:bodyPr/>
                  <a:lstStyle/>
                  <a:p>
                    <a:r>
                      <a:rPr lang="ru-RU" smtClean="0"/>
                      <a:t>109,9</a:t>
                    </a:r>
                    <a:endParaRPr lang="en-US" dirty="0"/>
                  </a:p>
                </c:rich>
              </c:tx>
              <c:showLegendKey val="0"/>
              <c:showVal val="1"/>
              <c:showCatName val="0"/>
              <c:showSerName val="0"/>
              <c:showPercent val="0"/>
              <c:showBubbleSize val="0"/>
            </c:dLbl>
            <c:spPr>
              <a:noFill/>
              <a:ln w="23444">
                <a:noFill/>
              </a:ln>
            </c:spPr>
            <c:txPr>
              <a:bodyPr/>
              <a:lstStyle/>
              <a:p>
                <a:pPr>
                  <a:defRPr sz="1661" b="0" i="0" u="none" strike="noStrike" baseline="0">
                    <a:solidFill>
                      <a:srgbClr val="000000"/>
                    </a:solidFill>
                    <a:latin typeface="Arial Cyr"/>
                    <a:ea typeface="Arial Cyr"/>
                    <a:cs typeface="Arial Cyr"/>
                  </a:defRPr>
                </a:pPr>
                <a:endParaRPr lang="ru-RU"/>
              </a:p>
            </c:txPr>
            <c:showLegendKey val="0"/>
            <c:showVal val="1"/>
            <c:showCatName val="0"/>
            <c:showSerName val="0"/>
            <c:showPercent val="0"/>
            <c:showBubbleSize val="0"/>
            <c:showLeaderLines val="0"/>
          </c:dLbls>
          <c:cat>
            <c:strRef>
              <c:f>'Структура расходов по отраслям'!$A$5:$A$11</c:f>
              <c:strCache>
                <c:ptCount val="7"/>
                <c:pt idx="0">
                  <c:v>Общегосударственные вопросы</c:v>
                </c:pt>
                <c:pt idx="1">
                  <c:v>Национальная оборона</c:v>
                </c:pt>
                <c:pt idx="2">
                  <c:v>Развитие спорта</c:v>
                </c:pt>
                <c:pt idx="3">
                  <c:v>Национальная экономика</c:v>
                </c:pt>
                <c:pt idx="4">
                  <c:v>Жилищно-коммунальное хозяйство</c:v>
                </c:pt>
                <c:pt idx="5">
                  <c:v>Культура, кинематография</c:v>
                </c:pt>
                <c:pt idx="6">
                  <c:v>Социальная политика</c:v>
                </c:pt>
              </c:strCache>
            </c:strRef>
          </c:cat>
          <c:val>
            <c:numRef>
              <c:f>'Структура расходов по отраслям'!$B$5:$B$11</c:f>
              <c:numCache>
                <c:formatCode>0.0</c:formatCode>
                <c:ptCount val="7"/>
                <c:pt idx="0">
                  <c:v>3832</c:v>
                </c:pt>
                <c:pt idx="1">
                  <c:v>69.3</c:v>
                </c:pt>
                <c:pt idx="2">
                  <c:v>25</c:v>
                </c:pt>
                <c:pt idx="3">
                  <c:v>311</c:v>
                </c:pt>
                <c:pt idx="4">
                  <c:v>1313</c:v>
                </c:pt>
                <c:pt idx="5">
                  <c:v>1010</c:v>
                </c:pt>
                <c:pt idx="6">
                  <c:v>257</c:v>
                </c:pt>
              </c:numCache>
            </c:numRef>
          </c:val>
        </c:ser>
        <c:dLbls>
          <c:showLegendKey val="0"/>
          <c:showVal val="0"/>
          <c:showCatName val="0"/>
          <c:showSerName val="0"/>
          <c:showPercent val="0"/>
          <c:showBubbleSize val="0"/>
        </c:dLbls>
        <c:gapWidth val="150"/>
        <c:axId val="54418048"/>
        <c:axId val="54432128"/>
      </c:barChart>
      <c:catAx>
        <c:axId val="54418048"/>
        <c:scaling>
          <c:orientation val="minMax"/>
        </c:scaling>
        <c:delete val="0"/>
        <c:axPos val="l"/>
        <c:numFmt formatCode="General" sourceLinked="1"/>
        <c:majorTickMark val="out"/>
        <c:minorTickMark val="none"/>
        <c:tickLblPos val="nextTo"/>
        <c:spPr>
          <a:ln w="2930">
            <a:solidFill>
              <a:srgbClr val="000000"/>
            </a:solidFill>
            <a:prstDash val="solid"/>
          </a:ln>
        </c:spPr>
        <c:txPr>
          <a:bodyPr rot="0" vert="horz"/>
          <a:lstStyle/>
          <a:p>
            <a:pPr>
              <a:defRPr sz="900" b="0" i="0" u="none" strike="noStrike" baseline="0">
                <a:solidFill>
                  <a:srgbClr val="000000"/>
                </a:solidFill>
                <a:latin typeface="Arial Cyr"/>
                <a:ea typeface="Arial Cyr"/>
                <a:cs typeface="Arial Cyr"/>
              </a:defRPr>
            </a:pPr>
            <a:endParaRPr lang="ru-RU"/>
          </a:p>
        </c:txPr>
        <c:crossAx val="54432128"/>
        <c:crosses val="autoZero"/>
        <c:auto val="1"/>
        <c:lblAlgn val="ctr"/>
        <c:lblOffset val="100"/>
        <c:tickLblSkip val="1"/>
        <c:tickMarkSkip val="1"/>
        <c:noMultiLvlLbl val="0"/>
      </c:catAx>
      <c:valAx>
        <c:axId val="54432128"/>
        <c:scaling>
          <c:orientation val="minMax"/>
        </c:scaling>
        <c:delete val="1"/>
        <c:axPos val="b"/>
        <c:majorGridlines>
          <c:spPr>
            <a:ln w="2930">
              <a:solidFill>
                <a:srgbClr val="000000"/>
              </a:solidFill>
              <a:prstDash val="solid"/>
            </a:ln>
          </c:spPr>
        </c:majorGridlines>
        <c:numFmt formatCode="0.0" sourceLinked="1"/>
        <c:majorTickMark val="out"/>
        <c:minorTickMark val="none"/>
        <c:tickLblPos val="nextTo"/>
        <c:crossAx val="54418048"/>
        <c:crosses val="autoZero"/>
        <c:crossBetween val="between"/>
      </c:valAx>
      <c:spPr>
        <a:noFill/>
        <a:ln w="23444">
          <a:noFill/>
        </a:ln>
      </c:spPr>
    </c:plotArea>
    <c:plotVisOnly val="1"/>
    <c:dispBlanksAs val="gap"/>
    <c:showDLblsOverMax val="0"/>
  </c:chart>
  <c:spPr>
    <a:gradFill rotWithShape="0">
      <a:gsLst>
        <a:gs pos="0">
          <a:srgbClr val="FFCC99"/>
        </a:gs>
        <a:gs pos="100000">
          <a:srgbClr val="FFFFFF">
            <a:gamma/>
            <a:tint val="34510"/>
            <a:invGamma/>
          </a:srgbClr>
        </a:gs>
      </a:gsLst>
      <a:lin ang="5400000" scaled="1"/>
    </a:gradFill>
    <a:ln w="2930">
      <a:solidFill>
        <a:srgbClr val="000000"/>
      </a:solidFill>
      <a:prstDash val="solid"/>
    </a:ln>
  </c:spPr>
  <c:txPr>
    <a:bodyPr/>
    <a:lstStyle/>
    <a:p>
      <a:pPr>
        <a:defRPr sz="1661" b="0" i="0" u="none" strike="noStrike" baseline="0">
          <a:solidFill>
            <a:srgbClr val="000000"/>
          </a:solidFill>
          <a:latin typeface="Arial Cyr"/>
          <a:ea typeface="Arial Cyr"/>
          <a:cs typeface="Arial Cyr"/>
        </a:defRPr>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05.03.2018</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05.03.2018</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a:ln/>
        </p:spPr>
        <p:txBody>
          <a:bodyPr/>
          <a:lstStyle>
            <a:lvl1pPr>
              <a:defRPr/>
            </a:lvl1pPr>
          </a:lstStyle>
          <a:p>
            <a:pPr>
              <a:defRPr/>
            </a:pPr>
            <a:fld id="{42F291A6-B5BA-46A3-8379-87FFC55DC0E3}" type="datetimeFigureOut">
              <a:rPr lang="ru-RU"/>
              <a:pPr>
                <a:defRPr/>
              </a:pPr>
              <a:t>05.03.2018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139A3653-77B2-4EDF-9457-48A88D63CDB6}" type="slidenum">
              <a:rPr lang="ru-RU"/>
              <a:pPr>
                <a:defRPr/>
              </a:pPr>
              <a:t>‹#›</a:t>
            </a:fld>
            <a:endParaRPr lang="ru-RU"/>
          </a:p>
        </p:txBody>
      </p:sp>
    </p:spTree>
    <p:extLst>
      <p:ext uri="{BB962C8B-B14F-4D97-AF65-F5344CB8AC3E}">
        <p14:creationId xmlns:p14="http://schemas.microsoft.com/office/powerpoint/2010/main" val="12737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A755F765-080D-4A38-82FC-0AE646C1E4E9}" type="datetimeFigureOut">
              <a:rPr lang="ru-RU"/>
              <a:pPr>
                <a:defRPr/>
              </a:pPr>
              <a:t>05.03.2018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6F583BFB-FF5A-4AFC-AD49-1D67FC1FCCEC}" type="slidenum">
              <a:rPr lang="ru-RU"/>
              <a:pPr>
                <a:defRPr/>
              </a:pPr>
              <a:t>‹#›</a:t>
            </a:fld>
            <a:endParaRPr lang="ru-RU"/>
          </a:p>
        </p:txBody>
      </p:sp>
    </p:spTree>
    <p:extLst>
      <p:ext uri="{BB962C8B-B14F-4D97-AF65-F5344CB8AC3E}">
        <p14:creationId xmlns:p14="http://schemas.microsoft.com/office/powerpoint/2010/main" val="205119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4FAED6C3-6D7B-4EFA-B23A-E9491D7E7429}" type="datetimeFigureOut">
              <a:rPr lang="ru-RU"/>
              <a:pPr>
                <a:defRPr/>
              </a:pPr>
              <a:t>05.03.2018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D1881CC-E07D-492E-AA31-CFFD6118B349}" type="slidenum">
              <a:rPr lang="ru-RU"/>
              <a:pPr>
                <a:defRPr/>
              </a:pPr>
              <a:t>‹#›</a:t>
            </a:fld>
            <a:endParaRPr lang="ru-RU"/>
          </a:p>
        </p:txBody>
      </p:sp>
    </p:spTree>
    <p:extLst>
      <p:ext uri="{BB962C8B-B14F-4D97-AF65-F5344CB8AC3E}">
        <p14:creationId xmlns:p14="http://schemas.microsoft.com/office/powerpoint/2010/main" val="958778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708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416675"/>
            <a:ext cx="2133600" cy="365125"/>
          </a:xfrm>
        </p:spPr>
        <p:txBody>
          <a:bodyPr/>
          <a:lstStyle>
            <a:lvl1pPr>
              <a:defRPr/>
            </a:lvl1pPr>
          </a:lstStyle>
          <a:p>
            <a:pPr>
              <a:defRPr/>
            </a:pPr>
            <a:fld id="{E8002731-A952-4935-A456-CD979D109D05}" type="datetimeFigureOut">
              <a:rPr lang="ru-RU"/>
              <a:pPr>
                <a:defRPr/>
              </a:pPr>
              <a:t>05.03.2018</a:t>
            </a:fld>
            <a:endParaRPr lang="ru-RU"/>
          </a:p>
        </p:txBody>
      </p:sp>
      <p:sp>
        <p:nvSpPr>
          <p:cNvPr id="6" name="Нижний колонтитул 5"/>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7924800" y="6416675"/>
            <a:ext cx="762000" cy="365125"/>
          </a:xfrm>
        </p:spPr>
        <p:txBody>
          <a:bodyPr/>
          <a:lstStyle>
            <a:lvl1pPr>
              <a:defRPr/>
            </a:lvl1pPr>
          </a:lstStyle>
          <a:p>
            <a:pPr>
              <a:defRPr/>
            </a:pPr>
            <a:fld id="{4E0293A2-DEAC-464B-80DE-D8C3C649EA04}" type="slidenum">
              <a:rPr lang="ru-RU"/>
              <a:pPr>
                <a:defRPr/>
              </a:pPr>
              <a:t>‹#›</a:t>
            </a:fld>
            <a:endParaRPr lang="ru-RU"/>
          </a:p>
        </p:txBody>
      </p:sp>
    </p:spTree>
    <p:extLst>
      <p:ext uri="{BB962C8B-B14F-4D97-AF65-F5344CB8AC3E}">
        <p14:creationId xmlns:p14="http://schemas.microsoft.com/office/powerpoint/2010/main" val="48638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60340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416675"/>
            <a:ext cx="2133600" cy="365125"/>
          </a:xfrm>
        </p:spPr>
        <p:txBody>
          <a:bodyPr/>
          <a:lstStyle>
            <a:lvl1pPr>
              <a:defRPr/>
            </a:lvl1pPr>
          </a:lstStyle>
          <a:p>
            <a:pPr>
              <a:defRPr/>
            </a:pPr>
            <a:fld id="{AE9E81CA-9FF7-442E-9BB7-66AC96568D0E}" type="datetimeFigureOut">
              <a:rPr lang="ru-RU"/>
              <a:pPr>
                <a:defRPr/>
              </a:pPr>
              <a:t>05.03.2018</a:t>
            </a:fld>
            <a:endParaRPr lang="ru-RU"/>
          </a:p>
        </p:txBody>
      </p:sp>
      <p:sp>
        <p:nvSpPr>
          <p:cNvPr id="4" name="Нижний колонтитул 3"/>
          <p:cNvSpPr>
            <a:spLocks noGrp="1"/>
          </p:cNvSpPr>
          <p:nvPr>
            <p:ph type="ftr" sz="quarter" idx="11"/>
          </p:nvPr>
        </p:nvSpPr>
        <p:spPr>
          <a:xfrm>
            <a:off x="3124200" y="6416675"/>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7924800" y="6416675"/>
            <a:ext cx="762000" cy="365125"/>
          </a:xfrm>
        </p:spPr>
        <p:txBody>
          <a:bodyPr/>
          <a:lstStyle>
            <a:lvl1pPr>
              <a:defRPr/>
            </a:lvl1pPr>
          </a:lstStyle>
          <a:p>
            <a:pPr>
              <a:defRPr/>
            </a:pPr>
            <a:fld id="{4EE3620C-EBA8-496E-ADB7-25C80AB711F9}" type="slidenum">
              <a:rPr lang="ru-RU"/>
              <a:pPr>
                <a:defRPr/>
              </a:pPr>
              <a:t>‹#›</a:t>
            </a:fld>
            <a:endParaRPr lang="ru-RU"/>
          </a:p>
        </p:txBody>
      </p:sp>
    </p:spTree>
    <p:extLst>
      <p:ext uri="{BB962C8B-B14F-4D97-AF65-F5344CB8AC3E}">
        <p14:creationId xmlns:p14="http://schemas.microsoft.com/office/powerpoint/2010/main" val="7177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a:ln/>
        </p:spPr>
        <p:txBody>
          <a:bodyPr/>
          <a:lstStyle>
            <a:lvl1pPr>
              <a:defRPr/>
            </a:lvl1pPr>
          </a:lstStyle>
          <a:p>
            <a:pPr>
              <a:defRPr/>
            </a:pPr>
            <a:fld id="{FC7D3212-87C7-4CB2-A175-26985089D53A}" type="datetimeFigureOut">
              <a:rPr lang="ru-RU"/>
              <a:pPr>
                <a:defRPr/>
              </a:pPr>
              <a:t>05.03.2018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C927DA52-8609-4CF3-976D-2D8A93914695}" type="slidenum">
              <a:rPr lang="ru-RU"/>
              <a:pPr>
                <a:defRPr/>
              </a:pPr>
              <a:t>‹#›</a:t>
            </a:fld>
            <a:endParaRPr lang="ru-RU"/>
          </a:p>
        </p:txBody>
      </p:sp>
    </p:spTree>
    <p:extLst>
      <p:ext uri="{BB962C8B-B14F-4D97-AF65-F5344CB8AC3E}">
        <p14:creationId xmlns:p14="http://schemas.microsoft.com/office/powerpoint/2010/main" val="205896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a:ln/>
        </p:spPr>
        <p:txBody>
          <a:bodyPr/>
          <a:lstStyle>
            <a:lvl1pPr>
              <a:defRPr/>
            </a:lvl1pPr>
          </a:lstStyle>
          <a:p>
            <a:pPr>
              <a:defRPr/>
            </a:pPr>
            <a:fld id="{8810B672-B7D0-449A-A620-6223B8627FA2}" type="datetimeFigureOut">
              <a:rPr lang="ru-RU"/>
              <a:pPr>
                <a:defRPr/>
              </a:pPr>
              <a:t>05.03.2018</a:t>
            </a:fld>
            <a:endParaRPr lang="ru-RU"/>
          </a:p>
        </p:txBody>
      </p:sp>
      <p:sp>
        <p:nvSpPr>
          <p:cNvPr id="5" name="Нижний колонтитул 2"/>
          <p:cNvSpPr>
            <a:spLocks noGrp="1"/>
          </p:cNvSpPr>
          <p:nvPr>
            <p:ph type="ftr" sz="quarter" idx="11"/>
          </p:nvPr>
        </p:nvSpPr>
        <p:spPr>
          <a:ln/>
        </p:spPr>
        <p:txBody>
          <a:bodyPr/>
          <a:lstStyle>
            <a:lvl1pPr>
              <a:defRPr/>
            </a:lvl1pPr>
          </a:lstStyle>
          <a:p>
            <a:pPr>
              <a:defRPr/>
            </a:pPr>
            <a:endParaRPr lang="ru-RU"/>
          </a:p>
        </p:txBody>
      </p:sp>
      <p:sp>
        <p:nvSpPr>
          <p:cNvPr id="6" name="Номер слайда 22"/>
          <p:cNvSpPr>
            <a:spLocks noGrp="1"/>
          </p:cNvSpPr>
          <p:nvPr>
            <p:ph type="sldNum" sz="quarter" idx="12"/>
          </p:nvPr>
        </p:nvSpPr>
        <p:spPr>
          <a:ln/>
        </p:spPr>
        <p:txBody>
          <a:bodyPr/>
          <a:lstStyle>
            <a:lvl1pPr>
              <a:defRPr/>
            </a:lvl1pPr>
          </a:lstStyle>
          <a:p>
            <a:pPr>
              <a:defRPr/>
            </a:pPr>
            <a:fld id="{2CFEBA0A-D762-42AD-B2DA-6523A769CE4D}" type="slidenum">
              <a:rPr lang="ru-RU"/>
              <a:pPr>
                <a:defRPr/>
              </a:pPr>
              <a:t>‹#›</a:t>
            </a:fld>
            <a:endParaRPr lang="ru-RU"/>
          </a:p>
        </p:txBody>
      </p:sp>
    </p:spTree>
    <p:extLst>
      <p:ext uri="{BB962C8B-B14F-4D97-AF65-F5344CB8AC3E}">
        <p14:creationId xmlns:p14="http://schemas.microsoft.com/office/powerpoint/2010/main" val="123829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9E399DEB-E318-471B-8C06-C6D87A4EE682}" type="datetimeFigureOut">
              <a:rPr lang="ru-RU"/>
              <a:pPr>
                <a:defRPr/>
              </a:pPr>
              <a:t>05.03.2018</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7A23BD4D-C30A-44AA-8BE7-73ACB87ECE3F}" type="slidenum">
              <a:rPr lang="ru-RU"/>
              <a:pPr>
                <a:defRPr/>
              </a:pPr>
              <a:t>‹#›</a:t>
            </a:fld>
            <a:endParaRPr lang="ru-RU"/>
          </a:p>
        </p:txBody>
      </p:sp>
    </p:spTree>
    <p:extLst>
      <p:ext uri="{BB962C8B-B14F-4D97-AF65-F5344CB8AC3E}">
        <p14:creationId xmlns:p14="http://schemas.microsoft.com/office/powerpoint/2010/main" val="137976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a:ln/>
        </p:spPr>
        <p:txBody>
          <a:bodyPr/>
          <a:lstStyle>
            <a:lvl1pPr>
              <a:defRPr/>
            </a:lvl1pPr>
          </a:lstStyle>
          <a:p>
            <a:pPr>
              <a:defRPr/>
            </a:pPr>
            <a:fld id="{9B6ACE37-B2D2-44B0-B6B9-6A193B83E61E}" type="datetimeFigureOut">
              <a:rPr lang="ru-RU"/>
              <a:pPr>
                <a:defRPr/>
              </a:pPr>
              <a:t>05.03.2018</a:t>
            </a:fld>
            <a:endParaRPr lang="ru-RU"/>
          </a:p>
        </p:txBody>
      </p:sp>
      <p:sp>
        <p:nvSpPr>
          <p:cNvPr id="8" name="Нижний колонтитул 2"/>
          <p:cNvSpPr>
            <a:spLocks noGrp="1"/>
          </p:cNvSpPr>
          <p:nvPr>
            <p:ph type="ftr" sz="quarter" idx="11"/>
          </p:nvPr>
        </p:nvSpPr>
        <p:spPr>
          <a:ln/>
        </p:spPr>
        <p:txBody>
          <a:bodyPr/>
          <a:lstStyle>
            <a:lvl1pPr>
              <a:defRPr/>
            </a:lvl1pPr>
          </a:lstStyle>
          <a:p>
            <a:pPr>
              <a:defRPr/>
            </a:pPr>
            <a:endParaRPr lang="ru-RU"/>
          </a:p>
        </p:txBody>
      </p:sp>
      <p:sp>
        <p:nvSpPr>
          <p:cNvPr id="9" name="Номер слайда 22"/>
          <p:cNvSpPr>
            <a:spLocks noGrp="1"/>
          </p:cNvSpPr>
          <p:nvPr>
            <p:ph type="sldNum" sz="quarter" idx="12"/>
          </p:nvPr>
        </p:nvSpPr>
        <p:spPr>
          <a:ln/>
        </p:spPr>
        <p:txBody>
          <a:bodyPr/>
          <a:lstStyle>
            <a:lvl1pPr>
              <a:defRPr/>
            </a:lvl1pPr>
          </a:lstStyle>
          <a:p>
            <a:pPr>
              <a:defRPr/>
            </a:pPr>
            <a:fld id="{B225654C-C303-4D46-A01B-1B2D477CCE55}" type="slidenum">
              <a:rPr lang="ru-RU"/>
              <a:pPr>
                <a:defRPr/>
              </a:pPr>
              <a:t>‹#›</a:t>
            </a:fld>
            <a:endParaRPr lang="ru-RU"/>
          </a:p>
        </p:txBody>
      </p:sp>
    </p:spTree>
    <p:extLst>
      <p:ext uri="{BB962C8B-B14F-4D97-AF65-F5344CB8AC3E}">
        <p14:creationId xmlns:p14="http://schemas.microsoft.com/office/powerpoint/2010/main" val="155144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a:ln/>
        </p:spPr>
        <p:txBody>
          <a:bodyPr/>
          <a:lstStyle>
            <a:lvl1pPr>
              <a:defRPr/>
            </a:lvl1pPr>
          </a:lstStyle>
          <a:p>
            <a:pPr>
              <a:defRPr/>
            </a:pPr>
            <a:fld id="{F615D620-9C94-491D-B90D-749815CFEA4B}" type="datetimeFigureOut">
              <a:rPr lang="ru-RU"/>
              <a:pPr>
                <a:defRPr/>
              </a:pPr>
              <a:t>05.03.2018</a:t>
            </a:fld>
            <a:endParaRPr lang="ru-RU"/>
          </a:p>
        </p:txBody>
      </p:sp>
      <p:sp>
        <p:nvSpPr>
          <p:cNvPr id="4" name="Нижний колонтитул 2"/>
          <p:cNvSpPr>
            <a:spLocks noGrp="1"/>
          </p:cNvSpPr>
          <p:nvPr>
            <p:ph type="ftr" sz="quarter" idx="11"/>
          </p:nvPr>
        </p:nvSpPr>
        <p:spPr>
          <a:ln/>
        </p:spPr>
        <p:txBody>
          <a:bodyPr/>
          <a:lstStyle>
            <a:lvl1pPr>
              <a:defRPr/>
            </a:lvl1pPr>
          </a:lstStyle>
          <a:p>
            <a:pPr>
              <a:defRPr/>
            </a:pPr>
            <a:endParaRPr lang="ru-RU"/>
          </a:p>
        </p:txBody>
      </p:sp>
      <p:sp>
        <p:nvSpPr>
          <p:cNvPr id="5" name="Номер слайда 22"/>
          <p:cNvSpPr>
            <a:spLocks noGrp="1"/>
          </p:cNvSpPr>
          <p:nvPr>
            <p:ph type="sldNum" sz="quarter" idx="12"/>
          </p:nvPr>
        </p:nvSpPr>
        <p:spPr>
          <a:ln/>
        </p:spPr>
        <p:txBody>
          <a:bodyPr/>
          <a:lstStyle>
            <a:lvl1pPr>
              <a:defRPr/>
            </a:lvl1pPr>
          </a:lstStyle>
          <a:p>
            <a:pPr>
              <a:defRPr/>
            </a:pPr>
            <a:fld id="{3E4446A4-AB0F-4175-B690-FC5DE0D1378D}" type="slidenum">
              <a:rPr lang="ru-RU"/>
              <a:pPr>
                <a:defRPr/>
              </a:pPr>
              <a:t>‹#›</a:t>
            </a:fld>
            <a:endParaRPr lang="ru-RU"/>
          </a:p>
        </p:txBody>
      </p:sp>
    </p:spTree>
    <p:extLst>
      <p:ext uri="{BB962C8B-B14F-4D97-AF65-F5344CB8AC3E}">
        <p14:creationId xmlns:p14="http://schemas.microsoft.com/office/powerpoint/2010/main" val="274536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a:ln/>
        </p:spPr>
        <p:txBody>
          <a:bodyPr/>
          <a:lstStyle>
            <a:lvl1pPr>
              <a:defRPr/>
            </a:lvl1pPr>
          </a:lstStyle>
          <a:p>
            <a:pPr>
              <a:defRPr/>
            </a:pPr>
            <a:fld id="{E0472137-01E8-45CC-A35B-B7BDB99A54F8}" type="datetimeFigureOut">
              <a:rPr lang="ru-RU"/>
              <a:pPr>
                <a:defRPr/>
              </a:pPr>
              <a:t>05.03.2018</a:t>
            </a:fld>
            <a:endParaRPr lang="ru-RU"/>
          </a:p>
        </p:txBody>
      </p:sp>
      <p:sp>
        <p:nvSpPr>
          <p:cNvPr id="3" name="Нижний колонтитул 2"/>
          <p:cNvSpPr>
            <a:spLocks noGrp="1"/>
          </p:cNvSpPr>
          <p:nvPr>
            <p:ph type="ftr" sz="quarter" idx="11"/>
          </p:nvPr>
        </p:nvSpPr>
        <p:spPr>
          <a:ln/>
        </p:spPr>
        <p:txBody>
          <a:bodyPr/>
          <a:lstStyle>
            <a:lvl1pPr>
              <a:defRPr/>
            </a:lvl1pPr>
          </a:lstStyle>
          <a:p>
            <a:pPr>
              <a:defRPr/>
            </a:pPr>
            <a:endParaRPr lang="ru-RU"/>
          </a:p>
        </p:txBody>
      </p:sp>
      <p:sp>
        <p:nvSpPr>
          <p:cNvPr id="4" name="Номер слайда 22"/>
          <p:cNvSpPr>
            <a:spLocks noGrp="1"/>
          </p:cNvSpPr>
          <p:nvPr>
            <p:ph type="sldNum" sz="quarter" idx="12"/>
          </p:nvPr>
        </p:nvSpPr>
        <p:spPr>
          <a:ln/>
        </p:spPr>
        <p:txBody>
          <a:bodyPr/>
          <a:lstStyle>
            <a:lvl1pPr>
              <a:defRPr/>
            </a:lvl1pPr>
          </a:lstStyle>
          <a:p>
            <a:pPr>
              <a:defRPr/>
            </a:pPr>
            <a:fld id="{5AE50828-2CAB-4D14-8B19-D146112CD79D}" type="slidenum">
              <a:rPr lang="ru-RU"/>
              <a:pPr>
                <a:defRPr/>
              </a:pPr>
              <a:t>‹#›</a:t>
            </a:fld>
            <a:endParaRPr lang="ru-RU"/>
          </a:p>
        </p:txBody>
      </p:sp>
    </p:spTree>
    <p:extLst>
      <p:ext uri="{BB962C8B-B14F-4D97-AF65-F5344CB8AC3E}">
        <p14:creationId xmlns:p14="http://schemas.microsoft.com/office/powerpoint/2010/main" val="65813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normAutofit/>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a:ln/>
        </p:spPr>
        <p:txBody>
          <a:bodyPr/>
          <a:lstStyle>
            <a:lvl1pPr>
              <a:defRPr/>
            </a:lvl1pPr>
          </a:lstStyle>
          <a:p>
            <a:pPr>
              <a:defRPr/>
            </a:pPr>
            <a:fld id="{D5F3AE50-F3B8-4F45-890B-882A6546426C}" type="datetimeFigureOut">
              <a:rPr lang="ru-RU"/>
              <a:pPr>
                <a:defRPr/>
              </a:pPr>
              <a:t>05.03.2018</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A29BCC13-983E-44E0-B0A1-EA3BE0DC6E1B}" type="slidenum">
              <a:rPr lang="ru-RU"/>
              <a:pPr>
                <a:defRPr/>
              </a:pPr>
              <a:t>‹#›</a:t>
            </a:fld>
            <a:endParaRPr lang="ru-RU"/>
          </a:p>
        </p:txBody>
      </p:sp>
    </p:spTree>
    <p:extLst>
      <p:ext uri="{BB962C8B-B14F-4D97-AF65-F5344CB8AC3E}">
        <p14:creationId xmlns:p14="http://schemas.microsoft.com/office/powerpoint/2010/main" val="232272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t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a:ln/>
        </p:spPr>
        <p:txBody>
          <a:bodyPr/>
          <a:lstStyle>
            <a:lvl1pPr>
              <a:defRPr/>
            </a:lvl1pPr>
          </a:lstStyle>
          <a:p>
            <a:pPr>
              <a:defRPr/>
            </a:pPr>
            <a:fld id="{11731E96-775B-4EB2-9C40-534E38A926FB}" type="datetimeFigureOut">
              <a:rPr lang="ru-RU"/>
              <a:pPr>
                <a:defRPr/>
              </a:pPr>
              <a:t>05.03.2018</a:t>
            </a:fld>
            <a:endParaRPr lang="ru-RU"/>
          </a:p>
        </p:txBody>
      </p:sp>
      <p:sp>
        <p:nvSpPr>
          <p:cNvPr id="6" name="Нижний колонтитул 2"/>
          <p:cNvSpPr>
            <a:spLocks noGrp="1"/>
          </p:cNvSpPr>
          <p:nvPr>
            <p:ph type="ftr" sz="quarter" idx="11"/>
          </p:nvPr>
        </p:nvSpPr>
        <p:spPr>
          <a:ln/>
        </p:spPr>
        <p:txBody>
          <a:bodyPr/>
          <a:lstStyle>
            <a:lvl1pPr>
              <a:defRPr/>
            </a:lvl1pPr>
          </a:lstStyle>
          <a:p>
            <a:pPr>
              <a:defRPr/>
            </a:pPr>
            <a:endParaRPr lang="ru-RU"/>
          </a:p>
        </p:txBody>
      </p:sp>
      <p:sp>
        <p:nvSpPr>
          <p:cNvPr id="7" name="Номер слайда 22"/>
          <p:cNvSpPr>
            <a:spLocks noGrp="1"/>
          </p:cNvSpPr>
          <p:nvPr>
            <p:ph type="sldNum" sz="quarter" idx="12"/>
          </p:nvPr>
        </p:nvSpPr>
        <p:spPr>
          <a:ln/>
        </p:spPr>
        <p:txBody>
          <a:bodyPr/>
          <a:lstStyle>
            <a:lvl1pPr>
              <a:defRPr/>
            </a:lvl1pPr>
          </a:lstStyle>
          <a:p>
            <a:pPr>
              <a:defRPr/>
            </a:pPr>
            <a:fld id="{CDD1326D-7C3E-4E1D-A9F6-B59B622EB43F}" type="slidenum">
              <a:rPr lang="ru-RU"/>
              <a:pPr>
                <a:defRPr/>
              </a:pPr>
              <a:t>‹#›</a:t>
            </a:fld>
            <a:endParaRPr lang="ru-RU"/>
          </a:p>
        </p:txBody>
      </p:sp>
    </p:spTree>
    <p:extLst>
      <p:ext uri="{BB962C8B-B14F-4D97-AF65-F5344CB8AC3E}">
        <p14:creationId xmlns:p14="http://schemas.microsoft.com/office/powerpoint/2010/main" val="38442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r>
              <a:rPr lang="ru-RU" smtClean="0"/>
              <a:t>Образец заголовка</a:t>
            </a:r>
            <a:endParaRPr lang="en-US"/>
          </a:p>
        </p:txBody>
      </p:sp>
      <p:sp>
        <p:nvSpPr>
          <p:cNvPr id="14339" name="Текст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bwMode="auto">
          <a:xfrm>
            <a:off x="457200" y="6416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E56FBC7E-5C50-4362-8944-99741943EE2C}" type="datetimeFigureOut">
              <a:rPr lang="ru-RU"/>
              <a:pPr>
                <a:defRPr/>
              </a:pPr>
              <a:t>05.03.2018</a:t>
            </a:fld>
            <a:endParaRPr lang="ru-RU"/>
          </a:p>
        </p:txBody>
      </p:sp>
      <p:sp>
        <p:nvSpPr>
          <p:cNvPr id="3" name="Нижний колонтитул 2"/>
          <p:cNvSpPr>
            <a:spLocks noGrp="1"/>
          </p:cNvSpPr>
          <p:nvPr>
            <p:ph type="ftr" sz="quarter" idx="3"/>
          </p:nvPr>
        </p:nvSpPr>
        <p:spPr bwMode="auto">
          <a:xfrm>
            <a:off x="3124200" y="6416675"/>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b" anchorCtr="0" compatLnSpc="1">
            <a:prstTxWarp prst="textNoShape">
              <a:avLst/>
            </a:prstTxWarp>
          </a:bodyPr>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ru-RU"/>
          </a:p>
        </p:txBody>
      </p:sp>
      <p:sp>
        <p:nvSpPr>
          <p:cNvPr id="23" name="Номер слайда 22"/>
          <p:cNvSpPr>
            <a:spLocks noGrp="1"/>
          </p:cNvSpPr>
          <p:nvPr>
            <p:ph type="sldNum" sz="quarter" idx="4"/>
          </p:nvPr>
        </p:nvSpPr>
        <p:spPr bwMode="auto">
          <a:xfrm>
            <a:off x="7924800" y="6416675"/>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15" rIns="0" bIns="45715" numCol="1" anchor="b" anchorCtr="0" compatLnSpc="1">
            <a:prstTxWarp prst="textNoShape">
              <a:avLst/>
            </a:prstTxWarp>
          </a:bodyPr>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F993312-7490-4D28-911F-AE7DC2059D7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Constantia" pitchFamily="18" charset="0"/>
        </a:defRPr>
      </a:lvl2pPr>
      <a:lvl3pPr algn="ctr" rtl="0" fontAlgn="base">
        <a:spcBef>
          <a:spcPct val="0"/>
        </a:spcBef>
        <a:spcAft>
          <a:spcPct val="0"/>
        </a:spcAft>
        <a:defRPr sz="4100" b="1">
          <a:solidFill>
            <a:schemeClr val="tx1"/>
          </a:solidFill>
          <a:latin typeface="Constantia" pitchFamily="18" charset="0"/>
        </a:defRPr>
      </a:lvl3pPr>
      <a:lvl4pPr algn="ctr" rtl="0" fontAlgn="base">
        <a:spcBef>
          <a:spcPct val="0"/>
        </a:spcBef>
        <a:spcAft>
          <a:spcPct val="0"/>
        </a:spcAft>
        <a:defRPr sz="4100" b="1">
          <a:solidFill>
            <a:schemeClr val="tx1"/>
          </a:solidFill>
          <a:latin typeface="Constantia" pitchFamily="18" charset="0"/>
        </a:defRPr>
      </a:lvl4pPr>
      <a:lvl5pPr algn="ctr" rtl="0" fontAlgn="base">
        <a:spcBef>
          <a:spcPct val="0"/>
        </a:spcBef>
        <a:spcAft>
          <a:spcPct val="0"/>
        </a:spcAft>
        <a:defRPr sz="4100" b="1">
          <a:solidFill>
            <a:schemeClr val="tx1"/>
          </a:solidFill>
          <a:latin typeface="Constantia" pitchFamily="18" charset="0"/>
        </a:defRPr>
      </a:lvl5pPr>
      <a:lvl6pPr marL="457200" algn="ctr" rtl="0" fontAlgn="base">
        <a:spcBef>
          <a:spcPct val="0"/>
        </a:spcBef>
        <a:spcAft>
          <a:spcPct val="0"/>
        </a:spcAft>
        <a:defRPr sz="4100" b="1">
          <a:solidFill>
            <a:schemeClr val="tx1"/>
          </a:solidFill>
          <a:latin typeface="Constantia" pitchFamily="18" charset="0"/>
        </a:defRPr>
      </a:lvl6pPr>
      <a:lvl7pPr marL="914400" algn="ctr" rtl="0" fontAlgn="base">
        <a:spcBef>
          <a:spcPct val="0"/>
        </a:spcBef>
        <a:spcAft>
          <a:spcPct val="0"/>
        </a:spcAft>
        <a:defRPr sz="4100" b="1">
          <a:solidFill>
            <a:schemeClr val="tx1"/>
          </a:solidFill>
          <a:latin typeface="Constantia" pitchFamily="18" charset="0"/>
        </a:defRPr>
      </a:lvl7pPr>
      <a:lvl8pPr marL="1371600" algn="ctr" rtl="0" fontAlgn="base">
        <a:spcBef>
          <a:spcPct val="0"/>
        </a:spcBef>
        <a:spcAft>
          <a:spcPct val="0"/>
        </a:spcAft>
        <a:defRPr sz="4100" b="1">
          <a:solidFill>
            <a:schemeClr val="tx1"/>
          </a:solidFill>
          <a:latin typeface="Constantia" pitchFamily="18" charset="0"/>
        </a:defRPr>
      </a:lvl8pPr>
      <a:lvl9pPr marL="1828800" algn="ctr" rtl="0" fontAlgn="base">
        <a:spcBef>
          <a:spcPct val="0"/>
        </a:spcBef>
        <a:spcAft>
          <a:spcPct val="0"/>
        </a:spcAft>
        <a:defRPr sz="4100" b="1">
          <a:solidFill>
            <a:schemeClr val="tx1"/>
          </a:solidFill>
          <a:latin typeface="Constantia" pitchFamily="18" charset="0"/>
        </a:defRPr>
      </a:lvl9pPr>
    </p:titleStyle>
    <p:bodyStyle>
      <a:lvl1pPr marL="547688" indent="-411163" algn="l" rtl="0" fontAlgn="base">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_____Microsoft_Excel_97-20032.xls"/><Relationship Id="rId5" Type="http://schemas.openxmlformats.org/officeDocument/2006/relationships/image" Target="../media/image21.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_____Microsoft_Excel_97-20031.xls"/><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a:bodyPr>
          <a:lstStyle/>
          <a:p>
            <a:pPr fontAlgn="auto">
              <a:spcAft>
                <a:spcPts val="0"/>
              </a:spcAft>
              <a:defRPr/>
            </a:pPr>
            <a:r>
              <a:rPr lang="ru-RU" sz="2800" dirty="0" smtClean="0">
                <a:solidFill>
                  <a:schemeClr val="accent1">
                    <a:lumMod val="50000"/>
                  </a:schemeClr>
                </a:solidFill>
                <a:effectLst/>
              </a:rPr>
              <a:t>О ПРОЕКТЕ БЮДЖЕТА ДУБОВСКОГО СЕЛЬСКОГО ПОСЕЛЕНИЯ ДУБОВСКОГО РАЙОНА НА 2017 ГОД И НА ПЛАНОВЫЙ ПЕРИОД 2018 И 2019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nSpc>
                <a:spcPct val="80000"/>
              </a:lnSpc>
            </a:pPr>
            <a:r>
              <a:rPr lang="ru-RU" sz="1400" dirty="0" smtClean="0"/>
              <a:t>РОССИЙСКАЯ ФЕДЕРАЦИЯ</a:t>
            </a:r>
          </a:p>
          <a:p>
            <a:pPr marL="136525">
              <a:lnSpc>
                <a:spcPct val="80000"/>
              </a:lnSpc>
            </a:pPr>
            <a:r>
              <a:rPr lang="ru-RU" sz="1400" dirty="0" smtClean="0"/>
              <a:t>РОСТОВСКАЯ ОБЛАСТЬ</a:t>
            </a:r>
          </a:p>
          <a:p>
            <a:pPr marL="136525">
              <a:lnSpc>
                <a:spcPct val="80000"/>
              </a:lnSpc>
            </a:pPr>
            <a:r>
              <a:rPr lang="ru-RU" sz="1400" dirty="0" smtClean="0"/>
              <a:t>ДУБОВСКИЙ РАЙОН</a:t>
            </a:r>
          </a:p>
          <a:p>
            <a:pPr marL="136525">
              <a:lnSpc>
                <a:spcPct val="80000"/>
              </a:lnSpc>
            </a:pPr>
            <a:r>
              <a:rPr lang="ru-RU" sz="1400" dirty="0" smtClean="0"/>
              <a:t>СОБРАНИЕ ДЕПУТАТОВ ДУБОВСКОГО</a:t>
            </a:r>
          </a:p>
          <a:p>
            <a:pPr marL="136525">
              <a:lnSpc>
                <a:spcPct val="80000"/>
              </a:lnSpc>
            </a:pPr>
            <a:r>
              <a:rPr lang="ru-RU" sz="1400" dirty="0" smtClean="0"/>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950" y="3933056"/>
            <a:ext cx="7560840" cy="18897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бюджета по отраслям в </a:t>
              </a:r>
              <a:r>
                <a:rPr lang="ru-RU" sz="2400" dirty="0" smtClean="0"/>
                <a:t>2017 </a:t>
              </a:r>
              <a:r>
                <a:rPr lang="ru-RU" sz="24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381181004"/>
              </p:ext>
            </p:extLst>
          </p:nvPr>
        </p:nvGraphicFramePr>
        <p:xfrm>
          <a:off x="446337" y="1175544"/>
          <a:ext cx="8364289" cy="5010968"/>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7956550" y="1268413"/>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225425"/>
            <a:ext cx="8832850" cy="768350"/>
            <a:chOff x="73" y="142"/>
            <a:chExt cx="5564" cy="484"/>
          </a:xfrm>
        </p:grpSpPr>
        <p:pic>
          <p:nvPicPr>
            <p:cNvPr id="30721"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3072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Расходы бюджета на культуру</a:t>
              </a:r>
            </a:p>
          </p:txBody>
        </p:sp>
      </p:grpSp>
      <p:sp>
        <p:nvSpPr>
          <p:cNvPr id="30726" name="Прямоугольник 4"/>
          <p:cNvSpPr>
            <a:spLocks noChangeArrowheads="1"/>
          </p:cNvSpPr>
          <p:nvPr/>
        </p:nvSpPr>
        <p:spPr bwMode="auto">
          <a:xfrm>
            <a:off x="3708400" y="1341438"/>
            <a:ext cx="52562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r>
              <a:rPr lang="ru-RU">
                <a:solidFill>
                  <a:srgbClr val="FF0000"/>
                </a:solidFill>
                <a:latin typeface="Constantia" pitchFamily="18" charset="0"/>
              </a:rPr>
              <a:t> </a:t>
            </a:r>
          </a:p>
        </p:txBody>
      </p:sp>
      <p:sp>
        <p:nvSpPr>
          <p:cNvPr id="30727" name="Прямоугольник 5"/>
          <p:cNvSpPr>
            <a:spLocks noChangeArrowheads="1"/>
          </p:cNvSpPr>
          <p:nvPr/>
        </p:nvSpPr>
        <p:spPr bwMode="auto">
          <a:xfrm>
            <a:off x="250825" y="1052513"/>
            <a:ext cx="864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just"/>
            <a:endParaRPr lang="ru-RU" sz="1400"/>
          </a:p>
        </p:txBody>
      </p:sp>
      <p:sp>
        <p:nvSpPr>
          <p:cNvPr id="30741" name="Rectangle 21"/>
          <p:cNvSpPr>
            <a:spLocks noGrp="1"/>
          </p:cNvSpPr>
          <p:nvPr>
            <p:ph type="body" sz="half" idx="4294967295"/>
          </p:nvPr>
        </p:nvSpPr>
        <p:spPr>
          <a:xfrm>
            <a:off x="250825" y="1052513"/>
            <a:ext cx="3889375" cy="2592511"/>
          </a:xfrm>
        </p:spPr>
        <p:txBody>
          <a:bodyPr/>
          <a:lstStyle/>
          <a:p>
            <a:pPr marL="3175" indent="-3175" algn="just">
              <a:lnSpc>
                <a:spcPct val="80000"/>
              </a:lnSpc>
              <a:buFont typeface="Wingdings 2" pitchFamily="18" charset="2"/>
              <a:buNone/>
            </a:pPr>
            <a:r>
              <a:rPr lang="ru-RU" sz="1400" dirty="0" smtClean="0">
                <a:latin typeface="Times New Roman" pitchFamily="18" charset="0"/>
              </a:rPr>
              <a:t>	</a:t>
            </a:r>
            <a:r>
              <a:rPr lang="ru-RU" sz="800" dirty="0" smtClean="0">
                <a:latin typeface="Times New Roman" pitchFamily="18" charset="0"/>
              </a:rPr>
              <a:t>      </a:t>
            </a:r>
          </a:p>
          <a:p>
            <a:pPr marL="3175" indent="357188" algn="just">
              <a:lnSpc>
                <a:spcPct val="80000"/>
              </a:lnSpc>
              <a:buFont typeface="Wingdings 2" pitchFamily="18" charset="2"/>
              <a:buNone/>
            </a:pPr>
            <a:r>
              <a:rPr lang="ru-RU" sz="1400" dirty="0" smtClean="0">
                <a:latin typeface="Times New Roman" pitchFamily="18" charset="0"/>
              </a:rPr>
              <a:t>В Дубовском сельском поселении функционируют следующие  учреждения культуры:</a:t>
            </a:r>
          </a:p>
          <a:p>
            <a:pPr marL="3175" indent="-3175" algn="just">
              <a:lnSpc>
                <a:spcPct val="80000"/>
              </a:lnSpc>
              <a:buFont typeface="Wingdings 2" pitchFamily="18" charset="2"/>
              <a:buNone/>
            </a:pPr>
            <a:endParaRPr lang="ru-RU" sz="800" dirty="0" smtClean="0">
              <a:latin typeface="Times New Roman" pitchFamily="18" charset="0"/>
            </a:endParaRPr>
          </a:p>
          <a:p>
            <a:pPr marL="285750" indent="-285750" algn="just">
              <a:lnSpc>
                <a:spcPct val="80000"/>
              </a:lnSpc>
              <a:buFontTx/>
              <a:buChar char="-"/>
            </a:pPr>
            <a:r>
              <a:rPr lang="ru-RU" sz="1400" dirty="0" smtClean="0">
                <a:latin typeface="Times New Roman" pitchFamily="18" charset="0"/>
              </a:rPr>
              <a:t>муниципальное бюджетные учреждение культуры «</a:t>
            </a:r>
            <a:r>
              <a:rPr lang="ru-RU" sz="1400" dirty="0" err="1" smtClean="0">
                <a:latin typeface="Times New Roman" pitchFamily="18" charset="0"/>
              </a:rPr>
              <a:t>Ериковский</a:t>
            </a:r>
            <a:r>
              <a:rPr lang="ru-RU" sz="1400" dirty="0" smtClean="0">
                <a:latin typeface="Times New Roman" pitchFamily="18" charset="0"/>
              </a:rPr>
              <a:t> сельский дом культуры»</a:t>
            </a:r>
          </a:p>
          <a:p>
            <a:pPr marL="285750" indent="-285750" algn="just">
              <a:lnSpc>
                <a:spcPct val="80000"/>
              </a:lnSpc>
              <a:buFontTx/>
              <a:buChar char="-"/>
            </a:pPr>
            <a:endParaRPr lang="ru-RU" sz="800" dirty="0">
              <a:latin typeface="Times New Roman" pitchFamily="18" charset="0"/>
            </a:endParaRPr>
          </a:p>
          <a:p>
            <a:pPr marL="0" indent="0" algn="just">
              <a:lnSpc>
                <a:spcPct val="80000"/>
              </a:lnSpc>
              <a:buNone/>
            </a:pPr>
            <a:endParaRPr lang="ru-RU" sz="1400" dirty="0" smtClean="0">
              <a:latin typeface="Times New Roman" pitchFamily="18" charset="0"/>
            </a:endParaRPr>
          </a:p>
          <a:p>
            <a:pPr marL="3175" indent="-3175" algn="just">
              <a:lnSpc>
                <a:spcPct val="80000"/>
              </a:lnSpc>
              <a:buFont typeface="Wingdings 2" pitchFamily="18" charset="2"/>
              <a:buNone/>
            </a:pPr>
            <a:endParaRPr lang="ru-RU" sz="1400" dirty="0" smtClean="0">
              <a:latin typeface="Times New Roman" pitchFamily="18" charset="0"/>
            </a:endParaRPr>
          </a:p>
          <a:p>
            <a:pPr marL="3175" indent="-3175">
              <a:lnSpc>
                <a:spcPct val="80000"/>
              </a:lnSpc>
            </a:pPr>
            <a:endParaRPr lang="ru-RU" sz="1400" dirty="0" smtClean="0">
              <a:latin typeface="Times New Roman" pitchFamily="18" charset="0"/>
            </a:endParaRPr>
          </a:p>
          <a:p>
            <a:pPr marL="3175" indent="-3175">
              <a:lnSpc>
                <a:spcPct val="80000"/>
              </a:lnSpc>
            </a:pPr>
            <a:endParaRPr lang="ru-RU" sz="1200" dirty="0" smtClean="0">
              <a:latin typeface="Times New Roman" pitchFamily="18" charset="0"/>
            </a:endParaRPr>
          </a:p>
        </p:txBody>
      </p:sp>
      <p:pic>
        <p:nvPicPr>
          <p:cNvPr id="30749" name="Picture 29"/>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4855277" y="1166813"/>
            <a:ext cx="3362511" cy="2549525"/>
          </a:xfrm>
          <a:noFill/>
          <a:ln>
            <a:solidFill>
              <a:srgbClr val="FFC000"/>
            </a:solidFill>
          </a:ln>
        </p:spPr>
      </p:pic>
      <p:graphicFrame>
        <p:nvGraphicFramePr>
          <p:cNvPr id="30752" name="Object 32"/>
          <p:cNvGraphicFramePr>
            <a:graphicFrameLocks noGrp="1" noChangeAspect="1"/>
          </p:cNvGraphicFramePr>
          <p:nvPr>
            <p:ph sz="quarter" idx="4294967295"/>
            <p:extLst>
              <p:ext uri="{D42A27DB-BD31-4B8C-83A1-F6EECF244321}">
                <p14:modId xmlns:p14="http://schemas.microsoft.com/office/powerpoint/2010/main" val="4211458719"/>
              </p:ext>
            </p:extLst>
          </p:nvPr>
        </p:nvGraphicFramePr>
        <p:xfrm>
          <a:off x="1971675" y="4194175"/>
          <a:ext cx="7516813" cy="1811338"/>
        </p:xfrm>
        <a:graphic>
          <a:graphicData uri="http://schemas.openxmlformats.org/presentationml/2006/ole">
            <mc:AlternateContent xmlns:mc="http://schemas.openxmlformats.org/markup-compatibility/2006">
              <mc:Choice xmlns:v="urn:schemas-microsoft-com:vml" Requires="v">
                <p:oleObj spid="_x0000_s30791" name="Worksheet" r:id="rId6" imgW="4869141" imgH="1173552" progId="Excel.Sheet.8">
                  <p:embed/>
                </p:oleObj>
              </mc:Choice>
              <mc:Fallback>
                <p:oleObj name="Worksheet" r:id="rId6" imgW="4869141" imgH="1173552" progId="Excel.Sheet.8">
                  <p:embed/>
                  <p:pic>
                    <p:nvPicPr>
                      <p:cNvPr id="0" name="Picture 58"/>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1675" y="4194175"/>
                        <a:ext cx="7516813" cy="181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250825" y="333375"/>
            <a:ext cx="8351838" cy="6191250"/>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a:t>
            </a:r>
            <a:r>
              <a:rPr lang="ru-RU" b="1" smtClean="0">
                <a:solidFill>
                  <a:srgbClr val="CC0000"/>
                </a:solidFill>
                <a:latin typeface="Garamond" pitchFamily="18" charset="0"/>
              </a:rPr>
              <a:t>жители Дубовского </a:t>
            </a:r>
            <a:r>
              <a:rPr lang="ru-RU" b="1" dirty="0" smtClean="0">
                <a:solidFill>
                  <a:srgbClr val="CC0000"/>
                </a:solidFill>
                <a:latin typeface="Garamond" pitchFamily="18" charset="0"/>
              </a:rPr>
              <a:t>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p:nvPr>
        </p:nvSpPr>
        <p:spPr>
          <a:xfrm>
            <a:off x="457200" y="274638"/>
            <a:ext cx="8229600" cy="850900"/>
          </a:xfrm>
        </p:spPr>
        <p:txBody>
          <a:bodyPr/>
          <a:lstStyle/>
          <a:p>
            <a:r>
              <a:rPr lang="ru-RU" sz="3200" smtClean="0">
                <a:ln>
                  <a:noFill/>
                </a:ln>
                <a:solidFill>
                  <a:schemeClr val="tx1"/>
                </a:solidFill>
                <a:effectLst/>
              </a:rPr>
              <a:t>  </a:t>
            </a:r>
            <a:r>
              <a:rPr lang="ru-RU" sz="2400" i="1" smtClean="0">
                <a:ln>
                  <a:noFill/>
                </a:ln>
                <a:solidFill>
                  <a:schemeClr val="tx1"/>
                </a:solidFill>
                <a:effectLst/>
              </a:rPr>
              <a:t> </a:t>
            </a:r>
          </a:p>
        </p:txBody>
      </p:sp>
      <p:sp>
        <p:nvSpPr>
          <p:cNvPr id="77827" name="Rectangle 3"/>
          <p:cNvSpPr>
            <a:spLocks noGrp="1"/>
          </p:cNvSpPr>
          <p:nvPr>
            <p:ph type="body" idx="1"/>
          </p:nvPr>
        </p:nvSpPr>
        <p:spPr>
          <a:xfrm>
            <a:off x="250825" y="765175"/>
            <a:ext cx="8424863" cy="5761038"/>
          </a:xfrm>
          <a:gradFill rotWithShape="1">
            <a:gsLst>
              <a:gs pos="0">
                <a:srgbClr val="FFCC66"/>
              </a:gs>
              <a:gs pos="100000">
                <a:srgbClr val="FCE3B6"/>
              </a:gs>
            </a:gsLst>
            <a:lin ang="5400000" scaled="1"/>
          </a:gradFill>
          <a:ln>
            <a:solidFill>
              <a:schemeClr val="bg1"/>
            </a:solidFill>
            <a:miter lim="800000"/>
            <a:headEnd/>
            <a:tailEnd/>
          </a:ln>
        </p:spPr>
        <p:txBody>
          <a:bodyPr anchor="ctr"/>
          <a:lstStyle/>
          <a:p>
            <a:pPr algn="just">
              <a:lnSpc>
                <a:spcPct val="90000"/>
              </a:lnSpc>
              <a:buFont typeface="Wingdings 2" pitchFamily="18" charset="2"/>
              <a:buNone/>
            </a:pPr>
            <a:r>
              <a:rPr lang="ru-RU" b="1" dirty="0" smtClean="0">
                <a:solidFill>
                  <a:srgbClr val="FF0000"/>
                </a:solidFill>
                <a:latin typeface="Times New Roman" pitchFamily="18" charset="0"/>
              </a:rPr>
              <a:t> </a:t>
            </a:r>
          </a:p>
          <a:p>
            <a:pPr algn="just">
              <a:lnSpc>
                <a:spcPct val="90000"/>
              </a:lnSpc>
              <a:buFont typeface="Wingdings 2" pitchFamily="18" charset="2"/>
              <a:buChar char="¨"/>
            </a:pPr>
            <a:r>
              <a:rPr lang="ru-RU" b="1" dirty="0" smtClean="0">
                <a:solidFill>
                  <a:srgbClr val="FF0000"/>
                </a:solidFill>
                <a:latin typeface="Times New Roman" pitchFamily="18" charset="0"/>
              </a:rPr>
              <a:t>Бюджет</a:t>
            </a:r>
            <a:r>
              <a:rPr lang="ru-RU" dirty="0" smtClean="0">
                <a:solidFill>
                  <a:srgbClr val="FF9900"/>
                </a:solidFill>
                <a:latin typeface="Times New Roman" pitchFamily="18" charset="0"/>
              </a:rPr>
              <a:t> </a:t>
            </a:r>
            <a:r>
              <a:rPr lang="ru-RU" dirty="0" smtClean="0">
                <a:solidFill>
                  <a:srgbClr val="000000"/>
                </a:solidFill>
                <a:latin typeface="Times New Roman" pitchFamily="18" charset="0"/>
              </a:rPr>
              <a:t>– </a:t>
            </a:r>
            <a:r>
              <a:rPr lang="ru-RU" sz="2000" b="1" dirty="0" smtClean="0">
                <a:solidFill>
                  <a:srgbClr val="000000"/>
                </a:solidFill>
                <a:effectLst>
                  <a:outerShdw blurRad="38100" dist="38100" dir="2700000" algn="tl">
                    <a:srgbClr val="FFFFFF"/>
                  </a:outerShdw>
                </a:effectLst>
                <a:latin typeface="Times New Roman" pitchFamily="18" charset="0"/>
              </a:rPr>
              <a:t>план доходов и расходов для  обеспечения задач и   функций государства.</a:t>
            </a:r>
            <a:r>
              <a:rPr lang="ru-RU" sz="2000" dirty="0" smtClean="0">
                <a:solidFill>
                  <a:srgbClr val="000000"/>
                </a:solidFill>
                <a:effectLst>
                  <a:outerShdw blurRad="38100" dist="38100" dir="2700000" algn="tl">
                    <a:srgbClr val="FFFFFF"/>
                  </a:outerShdw>
                </a:effectLst>
                <a:latin typeface="Times New Roman" pitchFamily="18" charset="0"/>
              </a:rPr>
              <a:t>  </a:t>
            </a:r>
            <a:r>
              <a:rPr lang="ru-RU" sz="2000" b="1" dirty="0" smtClean="0">
                <a:latin typeface="Times New Roman" pitchFamily="18" charset="0"/>
              </a:rPr>
              <a:t>       </a:t>
            </a:r>
            <a:r>
              <a:rPr lang="ru-RU" sz="1400" b="1" dirty="0" smtClean="0">
                <a:latin typeface="Times New Roman" pitchFamily="18" charset="0"/>
              </a:rPr>
              <a:t> </a:t>
            </a:r>
            <a:endParaRPr lang="ru-RU" sz="1400" dirty="0" smtClean="0">
              <a:latin typeface="Times New Roman" pitchFamily="18" charset="0"/>
            </a:endParaRPr>
          </a:p>
          <a:p>
            <a:pPr algn="just">
              <a:lnSpc>
                <a:spcPct val="90000"/>
              </a:lnSpc>
              <a:buFont typeface="Wingdings 2" pitchFamily="18" charset="2"/>
              <a:buChar char="¨"/>
            </a:pPr>
            <a:endParaRPr lang="ru-RU" sz="1400" b="1"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«Программный бюджет»</a:t>
            </a:r>
            <a:r>
              <a:rPr lang="ru-RU" sz="2000" b="1" dirty="0" smtClean="0">
                <a:solidFill>
                  <a:srgbClr val="CC0000"/>
                </a:solidFill>
                <a:latin typeface="Times New Roman" pitchFamily="18" charset="0"/>
              </a:rPr>
              <a:t> -</a:t>
            </a:r>
            <a:r>
              <a:rPr lang="ru-RU" sz="2000" dirty="0" smtClean="0">
                <a:solidFill>
                  <a:srgbClr val="CC0000"/>
                </a:solidFill>
                <a:latin typeface="Times New Roman" pitchFamily="18" charset="0"/>
              </a:rPr>
              <a:t> </a:t>
            </a:r>
            <a:r>
              <a:rPr lang="ru-RU" sz="2000" dirty="0" smtClean="0">
                <a:latin typeface="Times New Roman" pitchFamily="18" charset="0"/>
              </a:rPr>
              <a:t>бюджет, сформированный в соответствии с утвержденными государственными  и муниципальными программами.</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Дефицит бюджета</a:t>
            </a:r>
            <a:r>
              <a:rPr lang="ru-RU" sz="2000" dirty="0" smtClean="0">
                <a:solidFill>
                  <a:srgbClr val="FF3300"/>
                </a:solidFill>
                <a:latin typeface="Times New Roman" pitchFamily="18" charset="0"/>
              </a:rPr>
              <a:t> -</a:t>
            </a:r>
            <a:r>
              <a:rPr lang="ru-RU" sz="2000" dirty="0" smtClean="0">
                <a:solidFill>
                  <a:srgbClr val="993300"/>
                </a:solidFill>
                <a:latin typeface="Times New Roman" pitchFamily="18" charset="0"/>
              </a:rPr>
              <a:t> </a:t>
            </a:r>
            <a:r>
              <a:rPr lang="ru-RU" sz="2000" dirty="0" smtClean="0">
                <a:latin typeface="Times New Roman" pitchFamily="18" charset="0"/>
              </a:rPr>
              <a:t>расходная часть бюджета превышает доходную.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Профицит бюджета -</a:t>
            </a:r>
            <a:r>
              <a:rPr lang="ru-RU" sz="2000" dirty="0" smtClean="0">
                <a:solidFill>
                  <a:srgbClr val="993300"/>
                </a:solidFill>
                <a:latin typeface="Times New Roman" pitchFamily="18" charset="0"/>
              </a:rPr>
              <a:t>   </a:t>
            </a:r>
            <a:r>
              <a:rPr lang="ru-RU" sz="2000" dirty="0" smtClean="0">
                <a:latin typeface="Times New Roman" pitchFamily="18" charset="0"/>
              </a:rPr>
              <a:t>положительный остаток бюджета </a:t>
            </a:r>
            <a:r>
              <a:rPr lang="ru-RU" sz="2000" b="1" dirty="0" smtClean="0">
                <a:latin typeface="Times New Roman" pitchFamily="18" charset="0"/>
              </a:rPr>
              <a:t> </a:t>
            </a:r>
            <a:r>
              <a:rPr lang="ru-RU" sz="2000" dirty="0" smtClean="0">
                <a:latin typeface="Times New Roman" pitchFamily="18" charset="0"/>
              </a:rPr>
              <a:t>(доходная часть бюджета превышает расходную).</a:t>
            </a:r>
          </a:p>
          <a:p>
            <a:pPr algn="just">
              <a:lnSpc>
                <a:spcPct val="90000"/>
              </a:lnSpc>
              <a:buFont typeface="Wingdings 2" pitchFamily="18" charset="2"/>
              <a:buChar char="¨"/>
            </a:pPr>
            <a:endParaRPr lang="ru-RU" sz="2000" dirty="0" smtClean="0">
              <a:latin typeface="Times New Roman" pitchFamily="18" charset="0"/>
            </a:endParaRPr>
          </a:p>
          <a:p>
            <a:pPr algn="just">
              <a:lnSpc>
                <a:spcPct val="90000"/>
              </a:lnSpc>
              <a:buFont typeface="Wingdings 2" pitchFamily="18" charset="2"/>
              <a:buChar char="¨"/>
            </a:pPr>
            <a:r>
              <a:rPr lang="ru-RU" sz="2000" b="1" dirty="0" smtClean="0">
                <a:solidFill>
                  <a:srgbClr val="FF3300"/>
                </a:solidFill>
                <a:latin typeface="Times New Roman" pitchFamily="18" charset="0"/>
              </a:rPr>
              <a:t>Проект бюджета составляется на три года –</a:t>
            </a:r>
            <a:r>
              <a:rPr lang="ru-RU" sz="2000" dirty="0" smtClean="0">
                <a:solidFill>
                  <a:srgbClr val="990033"/>
                </a:solidFill>
                <a:latin typeface="Times New Roman" pitchFamily="18" charset="0"/>
              </a:rPr>
              <a:t> </a:t>
            </a:r>
            <a:r>
              <a:rPr lang="ru-RU" sz="2000" dirty="0" smtClean="0">
                <a:latin typeface="Times New Roman" pitchFamily="18" charset="0"/>
              </a:rPr>
              <a:t>очередной финансовый год и плановый период (например, 2017 год - очередной финансовый год,  2018-2019 годы – плановый период).</a:t>
            </a:r>
          </a:p>
          <a:p>
            <a:pPr>
              <a:lnSpc>
                <a:spcPct val="90000"/>
              </a:lnSpc>
            </a:pPr>
            <a:endParaRPr lang="ru-RU" sz="2000" dirty="0" smtClean="0">
              <a:latin typeface="Times New Roman" pitchFamily="18" charset="0"/>
            </a:endParaRPr>
          </a:p>
        </p:txBody>
      </p:sp>
      <p:grpSp>
        <p:nvGrpSpPr>
          <p:cNvPr id="2" name="Скругленный прямоугольник 1"/>
          <p:cNvGrpSpPr>
            <a:grpSpLocks/>
          </p:cNvGrpSpPr>
          <p:nvPr/>
        </p:nvGrpSpPr>
        <p:grpSpPr bwMode="auto">
          <a:xfrm>
            <a:off x="107950" y="0"/>
            <a:ext cx="9036050" cy="841375"/>
            <a:chOff x="73" y="142"/>
            <a:chExt cx="5564" cy="530"/>
          </a:xfrm>
        </p:grpSpPr>
        <p:pic>
          <p:nvPicPr>
            <p:cNvPr id="77829"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530"/>
            </a:xfrm>
            <a:prstGeom prst="rect">
              <a:avLst/>
            </a:prstGeom>
            <a:noFill/>
            <a:extLst>
              <a:ext uri="{909E8E84-426E-40DD-AFC4-6F175D3DCCD1}">
                <a14:hiddenFill xmlns:a14="http://schemas.microsoft.com/office/drawing/2010/main">
                  <a:solidFill>
                    <a:srgbClr val="FFFFFF"/>
                  </a:solidFill>
                </a14:hiddenFill>
              </a:ext>
            </a:extLst>
          </p:spPr>
        </p:pic>
        <p:sp>
          <p:nvSpPr>
            <p:cNvPr id="77830" name="Text Box 6"/>
            <p:cNvSpPr txBox="1">
              <a:spLocks noChangeArrowheads="1"/>
            </p:cNvSpPr>
            <p:nvPr/>
          </p:nvSpPr>
          <p:spPr bwMode="auto">
            <a:xfrm>
              <a:off x="135" y="186"/>
              <a:ext cx="5444"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a:t>Основные понятия</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15888" y="66675"/>
            <a:ext cx="8832850" cy="854075"/>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2627313" y="981075"/>
            <a:ext cx="53990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a:solidFill>
                  <a:srgbClr val="CC0000"/>
                </a:solidFill>
              </a:rPr>
              <a:t>Поступающие в бюджет денежные средства являются </a:t>
            </a:r>
          </a:p>
          <a:p>
            <a:pPr algn="ctr"/>
            <a:r>
              <a:rPr lang="ru-RU" sz="1600" b="1">
                <a:solidFill>
                  <a:srgbClr val="CC0000"/>
                </a:solidFill>
              </a:rPr>
              <a:t>ДОХОДАМИ БЮДЖЕТА</a:t>
            </a:r>
            <a:endParaRPr lang="ru-RU" sz="1600">
              <a:solidFill>
                <a:srgbClr val="CC0000"/>
              </a:solidFill>
            </a:endParaRPr>
          </a:p>
        </p:txBody>
      </p:sp>
      <p:sp>
        <p:nvSpPr>
          <p:cNvPr id="14" name="Стрелка вниз 13"/>
          <p:cNvSpPr>
            <a:spLocks noChangeArrowheads="1"/>
          </p:cNvSpPr>
          <p:nvPr/>
        </p:nvSpPr>
        <p:spPr bwMode="auto">
          <a:xfrm rot="2358155">
            <a:off x="3132138" y="1773238"/>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35825" y="1773238"/>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003800" y="1844675"/>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81075"/>
            <a:ext cx="2592387"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07950" y="0"/>
            <a:ext cx="8832850" cy="854075"/>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827088" y="4365625"/>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жилищно-коммунальное</a:t>
            </a:r>
            <a:r>
              <a:rPr lang="ru-RU" sz="1000" b="1">
                <a:latin typeface="Constantia" pitchFamily="18" charset="0"/>
              </a:rPr>
              <a:t> </a:t>
            </a:r>
            <a:r>
              <a:rPr lang="ru-RU" sz="1300" b="1">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11863" y="4365625"/>
            <a:ext cx="21605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200" b="1">
                <a:latin typeface="Constantia" pitchFamily="18" charset="0"/>
              </a:rPr>
              <a:t>на общегосударственные вопросы</a:t>
            </a:r>
            <a:r>
              <a:rPr lang="ru-RU" sz="1300" b="1">
                <a:latin typeface="Constantia" pitchFamily="18" charset="0"/>
              </a:rPr>
              <a:t> </a:t>
            </a:r>
          </a:p>
        </p:txBody>
      </p:sp>
      <p:sp>
        <p:nvSpPr>
          <p:cNvPr id="81935" name="Прямоугольник 28"/>
          <p:cNvSpPr>
            <a:spLocks noChangeArrowheads="1"/>
          </p:cNvSpPr>
          <p:nvPr/>
        </p:nvSpPr>
        <p:spPr bwMode="auto">
          <a:xfrm>
            <a:off x="3492500" y="6165850"/>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2988" y="1481229"/>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550"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43306" y="3214686"/>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141663"/>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516524" y="4868863"/>
            <a:ext cx="2183976" cy="1222375"/>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 descr="C:\Users\1\Desktop\iRIN2965Q.jpg"/>
          <p:cNvPicPr>
            <a:picLocks noChangeAspect="1" noChangeArrowheads="1"/>
          </p:cNvPicPr>
          <p:nvPr/>
        </p:nvPicPr>
        <p:blipFill>
          <a:blip r:embed="rId11"/>
          <a:srcRect/>
          <a:stretch>
            <a:fillRect/>
          </a:stretch>
        </p:blipFill>
        <p:spPr bwMode="auto">
          <a:xfrm>
            <a:off x="5857884" y="4786322"/>
            <a:ext cx="2303385" cy="1357322"/>
          </a:xfrm>
          <a:prstGeom prst="rect">
            <a:avLst/>
          </a:prstGeom>
          <a:noFill/>
        </p:spPr>
      </p:pic>
      <p:sp>
        <p:nvSpPr>
          <p:cNvPr id="21" name="Прямоугольник 20"/>
          <p:cNvSpPr/>
          <p:nvPr/>
        </p:nvSpPr>
        <p:spPr>
          <a:xfrm>
            <a:off x="6143636" y="6215082"/>
            <a:ext cx="1714512" cy="369332"/>
          </a:xfrm>
          <a:prstGeom prst="rect">
            <a:avLst/>
          </a:prstGeom>
        </p:spPr>
        <p:txBody>
          <a:bodyPr wrap="square">
            <a:spAutoFit/>
          </a:bodyPr>
          <a:lstStyle/>
          <a:p>
            <a:pPr algn="ctr"/>
            <a:r>
              <a:rPr lang="ru-RU" dirty="0" smtClean="0"/>
              <a:t>     </a:t>
            </a:r>
            <a:r>
              <a:rPr lang="ru-RU" sz="1400" b="1" dirty="0" smtClean="0"/>
              <a:t>на спорт</a:t>
            </a:r>
            <a:endParaRPr lang="ru-RU" sz="1400" b="1" dirty="0"/>
          </a:p>
        </p:txBody>
      </p:sp>
      <p:pic>
        <p:nvPicPr>
          <p:cNvPr id="4098" name="Picture 2" descr="C:\Users\1\Desktop\iMRR3Z6MC.jpg"/>
          <p:cNvPicPr>
            <a:picLocks noChangeAspect="1" noChangeArrowheads="1"/>
          </p:cNvPicPr>
          <p:nvPr/>
        </p:nvPicPr>
        <p:blipFill>
          <a:blip r:embed="rId12" cstate="print"/>
          <a:srcRect/>
          <a:stretch>
            <a:fillRect/>
          </a:stretch>
        </p:blipFill>
        <p:spPr bwMode="auto">
          <a:xfrm>
            <a:off x="928662" y="4857760"/>
            <a:ext cx="2143140" cy="1357322"/>
          </a:xfrm>
          <a:prstGeom prst="rect">
            <a:avLst/>
          </a:prstGeom>
          <a:noFill/>
        </p:spPr>
      </p:pic>
      <p:sp>
        <p:nvSpPr>
          <p:cNvPr id="23" name="Прямоугольник 22"/>
          <p:cNvSpPr/>
          <p:nvPr/>
        </p:nvSpPr>
        <p:spPr>
          <a:xfrm>
            <a:off x="928662" y="6286520"/>
            <a:ext cx="2143140" cy="307777"/>
          </a:xfrm>
          <a:prstGeom prst="rect">
            <a:avLst/>
          </a:prstGeom>
        </p:spPr>
        <p:txBody>
          <a:bodyPr wrap="square">
            <a:spAutoFit/>
          </a:bodyPr>
          <a:lstStyle/>
          <a:p>
            <a:pPr algn="ctr"/>
            <a:r>
              <a:rPr lang="ru-RU" sz="1400" b="1" dirty="0" smtClean="0"/>
              <a:t>на образование</a:t>
            </a:r>
            <a:endParaRPr lang="ru-RU" sz="1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Основные характеристики бюджета</a:t>
              </a:r>
            </a:p>
          </p:txBody>
        </p:sp>
      </p:grpSp>
      <p:sp>
        <p:nvSpPr>
          <p:cNvPr id="8" name="TextBox 7"/>
          <p:cNvSpPr txBox="1">
            <a:spLocks noChangeArrowheads="1"/>
          </p:cNvSpPr>
          <p:nvPr/>
        </p:nvSpPr>
        <p:spPr bwMode="auto">
          <a:xfrm>
            <a:off x="5219700" y="3716338"/>
            <a:ext cx="8270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fontAlgn="auto">
              <a:spcBef>
                <a:spcPts val="0"/>
              </a:spcBef>
              <a:spcAft>
                <a:spcPts val="0"/>
              </a:spcAft>
              <a:defRPr/>
            </a:pPr>
            <a:r>
              <a:rPr lang="ru-RU" sz="8000" dirty="0">
                <a:solidFill>
                  <a:schemeClr val="accent6"/>
                </a:solidFill>
                <a:latin typeface="+mn-lt"/>
              </a:rPr>
              <a:t>!</a:t>
            </a:r>
          </a:p>
        </p:txBody>
      </p:sp>
      <p:graphicFrame>
        <p:nvGraphicFramePr>
          <p:cNvPr id="2063" name="Object 15"/>
          <p:cNvGraphicFramePr>
            <a:graphicFrameLocks noChangeAspect="1"/>
          </p:cNvGraphicFramePr>
          <p:nvPr>
            <p:extLst>
              <p:ext uri="{D42A27DB-BD31-4B8C-83A1-F6EECF244321}">
                <p14:modId xmlns:p14="http://schemas.microsoft.com/office/powerpoint/2010/main" val="2722460108"/>
              </p:ext>
            </p:extLst>
          </p:nvPr>
        </p:nvGraphicFramePr>
        <p:xfrm>
          <a:off x="315913" y="979488"/>
          <a:ext cx="8997950" cy="5711825"/>
        </p:xfrm>
        <a:graphic>
          <a:graphicData uri="http://schemas.openxmlformats.org/presentationml/2006/ole">
            <mc:AlternateContent xmlns:mc="http://schemas.openxmlformats.org/markup-compatibility/2006">
              <mc:Choice xmlns:v="urn:schemas-microsoft-com:vml" Requires="v">
                <p:oleObj spid="_x0000_s2096" name="Worksheet" r:id="rId5" imgW="5158635" imgH="3276518" progId="Excel.Sheet.8">
                  <p:embed/>
                </p:oleObj>
              </mc:Choice>
              <mc:Fallback>
                <p:oleObj name="Worksheet" r:id="rId5" imgW="5158635" imgH="3276518" progId="Excel.Sheet.8">
                  <p:embed/>
                  <p:pic>
                    <p:nvPicPr>
                      <p:cNvPr id="0" name="Picture 35"/>
                      <p:cNvPicPr>
                        <a:picLocks noChangeAspect="1" noChangeArrowheads="1"/>
                      </p:cNvPicPr>
                      <p:nvPr/>
                    </p:nvPicPr>
                    <p:blipFill>
                      <a:blip r:embed="rId6"/>
                      <a:srcRect/>
                      <a:stretch>
                        <a:fillRect/>
                      </a:stretch>
                    </p:blipFill>
                    <p:spPr bwMode="auto">
                      <a:xfrm>
                        <a:off x="315913" y="979488"/>
                        <a:ext cx="8997950" cy="57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a:t>тыс.руб.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1063837002"/>
              </p:ext>
            </p:extLst>
          </p:nvPr>
        </p:nvGraphicFramePr>
        <p:xfrm>
          <a:off x="179512" y="1052736"/>
          <a:ext cx="8713788" cy="5112568"/>
        </p:xfrm>
        <a:graphic>
          <a:graphicData uri="http://schemas.openxmlformats.org/drawingml/2006/table">
            <a:tbl>
              <a:tblPr/>
              <a:tblGrid>
                <a:gridCol w="2592388"/>
                <a:gridCol w="792162"/>
                <a:gridCol w="792163"/>
                <a:gridCol w="792162"/>
                <a:gridCol w="865188"/>
                <a:gridCol w="2879725"/>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2017</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7461,6</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7667,2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7761,0</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93,7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97,6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101,3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17285,6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15040,3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15496,4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24840,9</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22805,1</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23358,7</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7461,6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7667,2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7761,0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3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3796,8</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3889,6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3983,4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1861,6</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1974,4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1974,4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1803,2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1803,2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1803,2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26761835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2007118240"/>
              </p:ext>
            </p:extLst>
          </p:nvPr>
        </p:nvGraphicFramePr>
        <p:xfrm>
          <a:off x="6040760" y="3544888"/>
          <a:ext cx="2923728" cy="26204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3642661086"/>
              </p:ext>
            </p:extLst>
          </p:nvPr>
        </p:nvGraphicFramePr>
        <p:xfrm>
          <a:off x="179388" y="1196975"/>
          <a:ext cx="8799512" cy="4951718"/>
        </p:xfrm>
        <a:graphic>
          <a:graphicData uri="http://schemas.openxmlformats.org/drawingml/2006/table">
            <a:tbl>
              <a:tblPr/>
              <a:tblGrid>
                <a:gridCol w="2433637"/>
                <a:gridCol w="923925"/>
                <a:gridCol w="782638"/>
                <a:gridCol w="854075"/>
                <a:gridCol w="923925"/>
                <a:gridCol w="2881312"/>
              </a:tblGrid>
              <a:tr h="4460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2017</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2018</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2019</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2017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93,7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97,6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101,3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25,1</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26,1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Платежи от государственных и муниципальных предприятий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4,5</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68,0</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70,7</a:t>
                      </a:r>
                      <a:endParaRPr kumimoji="0" lang="ru-RU" sz="12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17285,6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15040,3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15796,4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5823,7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69,6%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4259,1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4034,5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346,9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11115,0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10434,3 </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11115,0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bl>
          </a:graphicData>
        </a:graphic>
      </p:graphicFrame>
      <p:graphicFrame>
        <p:nvGraphicFramePr>
          <p:cNvPr id="12" name="Диаграмма 11"/>
          <p:cNvGraphicFramePr/>
          <p:nvPr>
            <p:extLst>
              <p:ext uri="{D42A27DB-BD31-4B8C-83A1-F6EECF244321}">
                <p14:modId xmlns:p14="http://schemas.microsoft.com/office/powerpoint/2010/main" val="766394967"/>
              </p:ext>
            </p:extLst>
          </p:nvPr>
        </p:nvGraphicFramePr>
        <p:xfrm>
          <a:off x="6012160" y="1916832"/>
          <a:ext cx="2912766" cy="2307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607571239"/>
              </p:ext>
            </p:extLst>
          </p:nvPr>
        </p:nvGraphicFramePr>
        <p:xfrm>
          <a:off x="6228184" y="4224338"/>
          <a:ext cx="2696742" cy="215699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15888" y="152400"/>
            <a:ext cx="8832850"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800" dirty="0"/>
                <a:t>Структура расходов по программному принципу</a:t>
              </a:r>
            </a:p>
          </p:txBody>
        </p:sp>
      </p:grpSp>
      <p:sp>
        <p:nvSpPr>
          <p:cNvPr id="26630" name="AutoShape 6"/>
          <p:cNvSpPr>
            <a:spLocks noChangeArrowheads="1"/>
          </p:cNvSpPr>
          <p:nvPr/>
        </p:nvSpPr>
        <p:spPr bwMode="auto">
          <a:xfrm rot="5400000">
            <a:off x="3886994" y="-1215231"/>
            <a:ext cx="936625" cy="5472113"/>
          </a:xfrm>
          <a:prstGeom prst="flowChartAlternateProcess">
            <a:avLst/>
          </a:prstGeom>
          <a:solidFill>
            <a:schemeClr val="accent1"/>
          </a:solidFill>
          <a:ln w="9525">
            <a:solidFill>
              <a:schemeClr val="tx1"/>
            </a:solidFill>
            <a:miter lim="800000"/>
            <a:headEnd/>
            <a:tailEnd/>
          </a:ln>
          <a:effectLst/>
          <a:extLst/>
        </p:spPr>
        <p:txBody>
          <a:bodyPr rot="10800000" vert="eaVert" wrap="none" anchor="ctr"/>
          <a:lstStyle/>
          <a:p>
            <a:pPr algn="ctr"/>
            <a:r>
              <a:rPr lang="ru-RU" sz="2800" b="1">
                <a:latin typeface="Arial" charset="0"/>
              </a:rPr>
              <a:t>БЮДЖЕТ</a:t>
            </a:r>
          </a:p>
        </p:txBody>
      </p:sp>
      <p:sp>
        <p:nvSpPr>
          <p:cNvPr id="26631" name="AutoShape 7"/>
          <p:cNvSpPr>
            <a:spLocks noChangeArrowheads="1"/>
          </p:cNvSpPr>
          <p:nvPr/>
        </p:nvSpPr>
        <p:spPr bwMode="auto">
          <a:xfrm rot="5400000">
            <a:off x="3886994" y="8731"/>
            <a:ext cx="936625" cy="5472113"/>
          </a:xfrm>
          <a:prstGeom prst="flowChartAlternateProcess">
            <a:avLst/>
          </a:prstGeom>
          <a:solidFill>
            <a:schemeClr val="accent1">
              <a:lumMod val="60000"/>
              <a:lumOff val="40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935831" y="2961482"/>
            <a:ext cx="1368425" cy="2303462"/>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2017 </a:t>
            </a:r>
            <a:r>
              <a:rPr lang="ru-RU" sz="1600" dirty="0">
                <a:latin typeface="Arial" charset="0"/>
              </a:rPr>
              <a:t>год </a:t>
            </a:r>
            <a:r>
              <a:rPr lang="ru-RU" sz="1600" dirty="0" smtClean="0">
                <a:latin typeface="Arial" charset="0"/>
              </a:rPr>
              <a:t>– 18219,9</a:t>
            </a:r>
            <a:endParaRPr lang="ru-RU" sz="1600" dirty="0">
              <a:latin typeface="Arial" charset="0"/>
            </a:endParaRPr>
          </a:p>
          <a:p>
            <a:pPr algn="ctr"/>
            <a:r>
              <a:rPr lang="ru-RU" sz="1600" dirty="0" smtClean="0">
                <a:latin typeface="Arial" charset="0"/>
              </a:rPr>
              <a:t>2018 </a:t>
            </a:r>
            <a:r>
              <a:rPr lang="ru-RU" sz="1600" dirty="0">
                <a:latin typeface="Arial" charset="0"/>
              </a:rPr>
              <a:t>год </a:t>
            </a:r>
            <a:r>
              <a:rPr lang="ru-RU" sz="1600" dirty="0" smtClean="0">
                <a:latin typeface="Arial" charset="0"/>
              </a:rPr>
              <a:t>– </a:t>
            </a:r>
            <a:r>
              <a:rPr lang="ru-RU" sz="1600" dirty="0" smtClean="0">
                <a:latin typeface="Arial" charset="0"/>
              </a:rPr>
              <a:t>16619,2</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a:t>
            </a:r>
            <a:r>
              <a:rPr lang="ru-RU" sz="1600" dirty="0" smtClean="0">
                <a:latin typeface="Arial" charset="0"/>
              </a:rPr>
              <a:t>17016,3</a:t>
            </a:r>
            <a:endParaRPr lang="ru-RU" sz="1600" dirty="0">
              <a:latin typeface="Arial" charset="0"/>
            </a:endParaRPr>
          </a:p>
        </p:txBody>
      </p:sp>
      <p:sp>
        <p:nvSpPr>
          <p:cNvPr id="26633" name="AutoShape 9"/>
          <p:cNvSpPr>
            <a:spLocks noChangeArrowheads="1"/>
          </p:cNvSpPr>
          <p:nvPr/>
        </p:nvSpPr>
        <p:spPr bwMode="auto">
          <a:xfrm rot="5400000">
            <a:off x="7200901" y="3033712"/>
            <a:ext cx="1295400" cy="2232025"/>
          </a:xfrm>
          <a:prstGeom prst="flowChartAlternateProcess">
            <a:avLst/>
          </a:prstGeom>
          <a:solidFill>
            <a:schemeClr val="accent1">
              <a:lumMod val="40000"/>
              <a:lumOff val="6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2017 </a:t>
            </a:r>
            <a:r>
              <a:rPr lang="ru-RU" sz="1600" dirty="0">
                <a:latin typeface="Arial" charset="0"/>
              </a:rPr>
              <a:t>год </a:t>
            </a:r>
            <a:r>
              <a:rPr lang="ru-RU" sz="1600" dirty="0" smtClean="0">
                <a:latin typeface="Arial" charset="0"/>
              </a:rPr>
              <a:t>– </a:t>
            </a:r>
            <a:r>
              <a:rPr lang="ru-RU" sz="1600" dirty="0" smtClean="0">
                <a:latin typeface="Arial" charset="0"/>
              </a:rPr>
              <a:t>6621,0</a:t>
            </a:r>
            <a:endParaRPr lang="ru-RU" sz="1600" dirty="0">
              <a:latin typeface="Arial" charset="0"/>
            </a:endParaRPr>
          </a:p>
          <a:p>
            <a:pPr algn="ctr"/>
            <a:r>
              <a:rPr lang="ru-RU" sz="1600" dirty="0" smtClean="0">
                <a:latin typeface="Arial" charset="0"/>
              </a:rPr>
              <a:t>2018 </a:t>
            </a:r>
            <a:r>
              <a:rPr lang="ru-RU" sz="1600" dirty="0">
                <a:latin typeface="Arial" charset="0"/>
              </a:rPr>
              <a:t>год </a:t>
            </a:r>
            <a:r>
              <a:rPr lang="ru-RU" sz="1600" dirty="0" smtClean="0">
                <a:latin typeface="Arial" charset="0"/>
              </a:rPr>
              <a:t>– 6185,9</a:t>
            </a:r>
            <a:endParaRPr lang="ru-RU" sz="1600" dirty="0">
              <a:latin typeface="Arial" charset="0"/>
            </a:endParaRPr>
          </a:p>
          <a:p>
            <a:pPr algn="ctr"/>
            <a:r>
              <a:rPr lang="ru-RU" sz="1600" dirty="0" smtClean="0">
                <a:latin typeface="Arial" charset="0"/>
              </a:rPr>
              <a:t>2019 </a:t>
            </a:r>
            <a:r>
              <a:rPr lang="ru-RU" sz="1600" dirty="0">
                <a:latin typeface="Arial" charset="0"/>
              </a:rPr>
              <a:t>год </a:t>
            </a:r>
            <a:r>
              <a:rPr lang="ru-RU" sz="1600" dirty="0" smtClean="0">
                <a:latin typeface="Arial" charset="0"/>
              </a:rPr>
              <a:t>– 6342,4</a:t>
            </a:r>
            <a:endParaRPr lang="ru-RU" sz="1600" dirty="0">
              <a:latin typeface="Arial" charset="0"/>
            </a:endParaRPr>
          </a:p>
        </p:txBody>
      </p:sp>
      <p:sp>
        <p:nvSpPr>
          <p:cNvPr id="26634" name="AutoShape 10"/>
          <p:cNvSpPr>
            <a:spLocks noChangeArrowheads="1"/>
          </p:cNvSpPr>
          <p:nvPr/>
        </p:nvSpPr>
        <p:spPr bwMode="auto">
          <a:xfrm rot="5400000">
            <a:off x="7123765" y="4578788"/>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2017 </a:t>
            </a:r>
            <a:r>
              <a:rPr lang="ru-RU" sz="1600" dirty="0">
                <a:latin typeface="Arial" charset="0"/>
              </a:rPr>
              <a:t>год – </a:t>
            </a:r>
            <a:r>
              <a:rPr lang="ru-RU" sz="1600" dirty="0" smtClean="0">
                <a:latin typeface="Arial" charset="0"/>
              </a:rPr>
              <a:t>6 программ,</a:t>
            </a:r>
            <a:endParaRPr lang="ru-RU" sz="1600" dirty="0">
              <a:latin typeface="Arial" charset="0"/>
            </a:endParaRPr>
          </a:p>
          <a:p>
            <a:pPr algn="ctr"/>
            <a:r>
              <a:rPr lang="ru-RU" sz="1600" dirty="0" smtClean="0">
                <a:latin typeface="Arial" charset="0"/>
              </a:rPr>
              <a:t>16926,2 </a:t>
            </a:r>
            <a:r>
              <a:rPr lang="ru-RU" sz="1600" dirty="0">
                <a:latin typeface="Arial" charset="0"/>
              </a:rPr>
              <a:t>тыс. руб.)</a:t>
            </a:r>
          </a:p>
        </p:txBody>
      </p:sp>
      <p:sp>
        <p:nvSpPr>
          <p:cNvPr id="26636" name="AutoShape 12"/>
          <p:cNvSpPr>
            <a:spLocks noChangeArrowheads="1"/>
          </p:cNvSpPr>
          <p:nvPr/>
        </p:nvSpPr>
        <p:spPr bwMode="auto">
          <a:xfrm rot="5400000">
            <a:off x="3780631" y="4279261"/>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2017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26,3 </a:t>
            </a:r>
            <a:r>
              <a:rPr lang="ru-RU" sz="1600" dirty="0">
                <a:latin typeface="Arial" charset="0"/>
              </a:rPr>
              <a:t>тыс. руб.)</a:t>
            </a:r>
          </a:p>
        </p:txBody>
      </p:sp>
      <p:sp>
        <p:nvSpPr>
          <p:cNvPr id="26637" name="AutoShape 13"/>
          <p:cNvSpPr>
            <a:spLocks noChangeArrowheads="1"/>
          </p:cNvSpPr>
          <p:nvPr/>
        </p:nvSpPr>
        <p:spPr bwMode="auto">
          <a:xfrm rot="5400000">
            <a:off x="755650" y="4437063"/>
            <a:ext cx="1081087" cy="2376488"/>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2017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1002,4 </a:t>
            </a:r>
            <a:r>
              <a:rPr lang="ru-RU" sz="1600" dirty="0">
                <a:latin typeface="Arial" charset="0"/>
              </a:rPr>
              <a:t>тыс. руб.)</a:t>
            </a:r>
          </a:p>
        </p:txBody>
      </p:sp>
      <p:sp>
        <p:nvSpPr>
          <p:cNvPr id="26638" name="Line 14"/>
          <p:cNvSpPr>
            <a:spLocks noChangeShapeType="1"/>
          </p:cNvSpPr>
          <p:nvPr/>
        </p:nvSpPr>
        <p:spPr bwMode="auto">
          <a:xfrm>
            <a:off x="4284663" y="198913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092950" y="2781300"/>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041400" y="2703513"/>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2771775" y="4149725"/>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692275" y="47974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753984" y="4760912"/>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2753984" y="4760912"/>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180099" y="2931083"/>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2017 </a:t>
            </a:r>
            <a:r>
              <a:rPr lang="ru-RU" sz="1600" dirty="0">
                <a:latin typeface="Arial" charset="0"/>
              </a:rPr>
              <a:t>год </a:t>
            </a:r>
            <a:r>
              <a:rPr lang="ru-RU" sz="1600" dirty="0" smtClean="0">
                <a:latin typeface="Arial" charset="0"/>
              </a:rPr>
              <a:t>– </a:t>
            </a:r>
            <a:r>
              <a:rPr lang="ru-RU" sz="1600" dirty="0" smtClean="0">
                <a:latin typeface="Arial" charset="0"/>
              </a:rPr>
              <a:t>1 программа,</a:t>
            </a:r>
            <a:endParaRPr lang="ru-RU" sz="1600" dirty="0">
              <a:latin typeface="Arial" charset="0"/>
            </a:endParaRPr>
          </a:p>
          <a:p>
            <a:pPr algn="ctr"/>
            <a:r>
              <a:rPr lang="ru-RU" sz="1600" dirty="0" smtClean="0">
                <a:latin typeface="Arial" charset="0"/>
              </a:rPr>
              <a:t>265,0 </a:t>
            </a:r>
            <a:r>
              <a:rPr lang="ru-RU" sz="1600" dirty="0">
                <a:latin typeface="Arial" charset="0"/>
              </a:rPr>
              <a:t>тыс. руб.)</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Shimmer</Template>
  <TotalTime>3644</TotalTime>
  <Words>706</Words>
  <Application>Microsoft Office PowerPoint</Application>
  <PresentationFormat>Экран (4:3)</PresentationFormat>
  <Paragraphs>190</Paragraphs>
  <Slides>11</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11</vt:i4>
      </vt:variant>
    </vt:vector>
  </HeadingPairs>
  <TitlesOfParts>
    <vt:vector size="14" baseType="lpstr">
      <vt:lpstr>Апекс</vt:lpstr>
      <vt:lpstr>Лист Microsoft Excel 97-2003</vt:lpstr>
      <vt:lpstr>Worksheet</vt:lpstr>
      <vt:lpstr>О ПРОЕКТЕ БЮДЖЕТА ДУБОВСКОГО СЕЛЬСКОГО ПОСЕЛЕНИЯ ДУБОВСКОГО РАЙОНА НА 2017 ГОД И НА ПЛАНОВЫЙ ПЕРИОД 2018 И 2019 ГОДОВ</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1</cp:lastModifiedBy>
  <cp:revision>223</cp:revision>
  <dcterms:created xsi:type="dcterms:W3CDTF">2013-11-12T07:49:12Z</dcterms:created>
  <dcterms:modified xsi:type="dcterms:W3CDTF">2018-03-05T14:03:37Z</dcterms:modified>
</cp:coreProperties>
</file>