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7" r:id="rId2"/>
    <p:sldId id="294" r:id="rId3"/>
    <p:sldId id="295" r:id="rId4"/>
    <p:sldId id="296" r:id="rId5"/>
    <p:sldId id="305" r:id="rId6"/>
    <p:sldId id="298" r:id="rId7"/>
    <p:sldId id="307" r:id="rId8"/>
    <p:sldId id="299" r:id="rId9"/>
    <p:sldId id="300" r:id="rId10"/>
    <p:sldId id="304" r:id="rId11"/>
    <p:sldId id="303" r:id="rId12"/>
    <p:sldId id="301" r:id="rId13"/>
    <p:sldId id="302" r:id="rId14"/>
    <p:sldId id="308" r:id="rId15"/>
    <p:sldId id="30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66CCFF"/>
    <a:srgbClr val="000099"/>
    <a:srgbClr val="D7FBF4"/>
    <a:srgbClr val="AD23AD"/>
    <a:srgbClr val="EA96E0"/>
    <a:srgbClr val="EAD1F1"/>
    <a:srgbClr val="CC00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5" autoAdjust="0"/>
    <p:restoredTop sz="94624" autoAdjust="0"/>
  </p:normalViewPr>
  <p:slideViewPr>
    <p:cSldViewPr>
      <p:cViewPr>
        <p:scale>
          <a:sx n="70" d="100"/>
          <a:sy n="70" d="100"/>
        </p:scale>
        <p:origin x="-1704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DA3CAC49-80B7-4ED2-ADA0-DC959BDA7A31}" type="datetimeFigureOut">
              <a:rPr lang="ru-RU"/>
              <a:pPr/>
              <a:t>19.07.2021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34CBEE41-8B28-4AA7-9813-53953AF198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9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2F546AAC-9A63-4A4F-85FE-FF89BC26A77C}" type="datetimeFigureOut">
              <a:rPr lang="ru-RU"/>
              <a:pPr/>
              <a:t>19.07.2021</a:t>
            </a:fld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377EF395-FBB7-42F2-BF0A-7AEDE6C5FF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5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91A6-B5BA-46A3-8379-87FFC55DC0E3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A3653-77B2-4EDF-9457-48A88D63C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5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F765-080D-4A38-82FC-0AE646C1E4E9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3BFB-FF5A-4AFC-AD49-1D67FC1FC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D6C3-6D7B-4EFA-B23A-E9491D7E7429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81CC-E07D-492E-AA31-CFFD6118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7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2731-A952-4935-A456-CD979D109D05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93A2-DEAC-464B-80DE-D8C3C649E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8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81CA-9FF7-442E-9BB7-66AC96568D0E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620C-EBA8-496E-ADB7-25C80AB71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3212-87C7-4CB2-A175-26985089D53A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DA52-8609-4CF3-976D-2D8A93914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6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0B672-B7D0-449A-A620-6223B8627FA2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BA0A-D762-42AD-B2DA-6523A769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9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9DEB-E318-471B-8C06-C6D87A4EE682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BD4D-C30A-44AA-8BE7-73ACB87EC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CE37-B2D2-44B0-B6B9-6A193B83E61E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654C-C303-4D46-A01B-1B2D477CC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4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D620-9C94-491D-B90D-749815CFEA4B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46A4-AB0F-4175-B690-FC5DE0D13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6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2137-01E8-45CC-A35B-B7BDB99A54F8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50828-2CAB-4D14-8B19-D146112CD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3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AE50-F3B8-4F45-890B-882A6546426C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CC13-983E-44E0-B0A1-EA3BE0DC6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2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1E96-775B-4EB2-9C40-534E38A926FB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1326D-7C3E-4E1D-A9F6-B59B622EB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3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FBC7E-5C50-4362-8944-99741943EE2C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0" bIns="45715" numCol="1" anchor="b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993312-7490-4D28-911F-AE7DC2059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kosyrskoesp.ru/byudzhet/informatsiya/1970-osnovnye-ponyatiya-i-terminy-ispolzuemye-v-elektronnoj-broshyure-byudzhet-dlya-grazhda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2904165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412776"/>
            <a:ext cx="2952328" cy="2677656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Основные понятия и термины,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linkClick r:id="rId3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используемые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в электронной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брошюре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«Бюджет для граждан»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49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05">
        <p14:switch dir="r"/>
      </p:transition>
    </mc:Choice>
    <mc:Fallback>
      <p:transition spd="slow" advTm="40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30963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n-lt"/>
                <a:cs typeface="Times New Roman" pitchFamily="18" charset="0"/>
              </a:rPr>
              <a:t>Субвенция </a:t>
            </a:r>
            <a:r>
              <a:rPr lang="ru-RU" sz="1400" dirty="0">
                <a:latin typeface="+mn-lt"/>
                <a:cs typeface="Times New Roman" pitchFamily="18" charset="0"/>
              </a:rPr>
              <a:t>– бюджетные 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расходов.</a:t>
            </a:r>
          </a:p>
          <a:p>
            <a:r>
              <a:rPr lang="ru-RU" sz="1400" b="1" dirty="0">
                <a:latin typeface="+mn-lt"/>
                <a:cs typeface="Times New Roman" pitchFamily="18" charset="0"/>
              </a:rPr>
              <a:t> </a:t>
            </a:r>
            <a:endParaRPr lang="ru-RU" sz="1400" dirty="0">
              <a:latin typeface="+mn-lt"/>
              <a:cs typeface="Times New Roman" pitchFamily="18" charset="0"/>
            </a:endParaRPr>
          </a:p>
          <a:p>
            <a:r>
              <a:rPr lang="ru-RU" sz="1400" b="1" dirty="0">
                <a:latin typeface="+mn-lt"/>
                <a:cs typeface="Times New Roman" pitchFamily="18" charset="0"/>
              </a:rPr>
              <a:t>Субсидии</a:t>
            </a:r>
            <a:r>
              <a:rPr lang="ru-RU" sz="1400" dirty="0">
                <a:latin typeface="+mn-lt"/>
                <a:cs typeface="Times New Roman" pitchFamily="18" charset="0"/>
              </a:rPr>
              <a:t> –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096344" cy="36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0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1124744"/>
            <a:ext cx="3600400" cy="4236070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олучатель </a:t>
            </a:r>
            <a:r>
              <a:rPr lang="ru-RU" sz="1400" b="1" dirty="0"/>
              <a:t>бюджетных средств</a:t>
            </a:r>
            <a:r>
              <a:rPr lang="ru-RU" sz="1400" dirty="0"/>
              <a:t> (получатель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</a:t>
            </a:r>
            <a:r>
              <a:rPr lang="ru-RU" sz="1400" dirty="0" smtClean="0"/>
              <a:t>бюджета.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331640" y="1196752"/>
            <a:ext cx="3384376" cy="4602163"/>
          </a:xfrm>
        </p:spPr>
        <p:txBody>
          <a:bodyPr/>
          <a:lstStyle/>
          <a:p>
            <a:r>
              <a:rPr lang="ru-RU" b="1" dirty="0" smtClean="0"/>
              <a:t>Главный </a:t>
            </a:r>
            <a:r>
              <a:rPr lang="ru-RU" b="1" dirty="0"/>
              <a:t>распорядитель бюджетных средств</a:t>
            </a:r>
            <a:r>
              <a:rPr lang="ru-RU" dirty="0"/>
              <a:t> 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</a:t>
            </a:r>
            <a:r>
              <a:rPr lang="ru-RU" dirty="0" smtClean="0"/>
              <a:t>обязательств.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43608" y="1124744"/>
            <a:ext cx="3816424" cy="4708525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Администратор </a:t>
            </a:r>
            <a:r>
              <a:rPr lang="ru-RU" sz="1400" b="1" dirty="0"/>
              <a:t>доходов бюджета</a:t>
            </a:r>
            <a:r>
              <a:rPr lang="ru-RU" sz="1400" dirty="0"/>
              <a:t> -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</a:t>
            </a:r>
            <a:r>
              <a:rPr lang="ru-RU" sz="1400" dirty="0" smtClean="0"/>
              <a:t>РФ.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096344" cy="3600400"/>
          </a:xfrm>
        </p:spPr>
      </p:pic>
    </p:spTree>
    <p:extLst>
      <p:ext uri="{BB962C8B-B14F-4D97-AF65-F5344CB8AC3E}">
        <p14:creationId xmlns:p14="http://schemas.microsoft.com/office/powerpoint/2010/main" val="251073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788024" y="1124744"/>
            <a:ext cx="3384376" cy="4708525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Смета </a:t>
            </a:r>
            <a:r>
              <a:rPr lang="ru-RU" sz="1400" b="1" dirty="0"/>
              <a:t>доходов </a:t>
            </a:r>
            <a:r>
              <a:rPr lang="ru-RU" sz="1400" b="1" dirty="0" smtClean="0"/>
              <a:t>и расходов</a:t>
            </a:r>
            <a:r>
              <a:rPr lang="ru-RU" sz="1400" dirty="0"/>
              <a:t> </a:t>
            </a:r>
            <a:r>
              <a:rPr lang="ru-RU" sz="1400" dirty="0" smtClean="0"/>
              <a:t>сельского </a:t>
            </a:r>
            <a:r>
              <a:rPr lang="ru-RU" sz="1400" dirty="0"/>
              <a:t>поселения </a:t>
            </a:r>
            <a:r>
              <a:rPr lang="ru-RU" sz="1400" dirty="0" smtClean="0"/>
              <a:t>-план </a:t>
            </a:r>
            <a:r>
              <a:rPr lang="ru-RU" sz="1400" dirty="0"/>
              <a:t>доходов и расходов распорядителя (главного распорядителя) средств местного бюджета, уполномоченного местной администрацией </a:t>
            </a:r>
            <a:r>
              <a:rPr lang="ru-RU" sz="1400" dirty="0" smtClean="0"/>
              <a:t>сельского </a:t>
            </a:r>
            <a:r>
              <a:rPr lang="ru-RU" sz="1400" dirty="0"/>
              <a:t>поселения осуществлять в данном населенном пункте </a:t>
            </a:r>
            <a:r>
              <a:rPr lang="ru-RU" sz="1400" dirty="0" smtClean="0"/>
              <a:t>функции </a:t>
            </a:r>
            <a:r>
              <a:rPr lang="ru-RU" sz="1400" dirty="0"/>
              <a:t>местной </a:t>
            </a:r>
            <a:r>
              <a:rPr lang="ru-RU" sz="1400" dirty="0" smtClean="0"/>
              <a:t>администрации.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1052736"/>
            <a:ext cx="3822576" cy="4708525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Ведомственная </a:t>
            </a:r>
            <a:r>
              <a:rPr lang="ru-RU" sz="1400" b="1" dirty="0"/>
              <a:t>структура расходов</a:t>
            </a:r>
            <a:r>
              <a:rPr lang="ru-RU" sz="1400" dirty="0"/>
              <a:t> </a:t>
            </a:r>
            <a:r>
              <a:rPr lang="ru-RU" sz="1400" b="1" dirty="0"/>
              <a:t>бюджета</a:t>
            </a:r>
            <a:r>
              <a:rPr lang="ru-RU" sz="1400" dirty="0"/>
              <a:t> - распределение бюджетных ассигнований, предусмотренных законом (решением) о бюджете, по главным распорядителям бюджетных средств, разделам, подразделам, целевым статьям, группам (группам и подгруппам) видов расходов бюджетов либо по главным распорядителям бюджетных средств, разделам, подразделам и (или) целевым статьям (государственным (муниципальным) программам и непрограммным направлениям деятельности), группам (группам и подгруппам) видов расходов классификации расходов </a:t>
            </a:r>
            <a:r>
              <a:rPr lang="ru-RU" sz="1400" dirty="0" smtClean="0"/>
              <a:t>бюджетов.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85" y="3212976"/>
            <a:ext cx="31363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43608" y="1052737"/>
            <a:ext cx="3672408" cy="3960440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Государственные </a:t>
            </a:r>
            <a:r>
              <a:rPr lang="ru-RU" sz="1400" b="1" dirty="0"/>
              <a:t>(муниципальные) услуги (работы)</a:t>
            </a:r>
            <a:r>
              <a:rPr lang="ru-RU" sz="1400" dirty="0"/>
              <a:t> - 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 и в случаях, установленных законодательством Российской Федерации, иными юридическими </a:t>
            </a:r>
            <a:r>
              <a:rPr lang="ru-RU" sz="1400" dirty="0" smtClean="0"/>
              <a:t>лицами.</a:t>
            </a:r>
          </a:p>
          <a:p>
            <a:pPr marL="136525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Государственное </a:t>
            </a:r>
            <a:r>
              <a:rPr lang="ru-RU" sz="1400" b="1" dirty="0"/>
              <a:t>(муниципальное) задание</a:t>
            </a:r>
            <a:r>
              <a:rPr lang="ru-RU" sz="1400" dirty="0"/>
              <a:t> 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</a:t>
            </a:r>
            <a:r>
              <a:rPr lang="ru-RU" sz="1400" dirty="0" smtClean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3456384" cy="4708525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Бюджетные </a:t>
            </a:r>
            <a:r>
              <a:rPr lang="ru-RU" sz="1400" b="1" dirty="0"/>
              <a:t>инвестиции</a:t>
            </a:r>
            <a:r>
              <a:rPr lang="ru-RU" sz="1400" dirty="0"/>
              <a:t> - бюджетные средства, направляемые на создание или увеличение за счет средств бюджета стоимости государственного (муниципального) </a:t>
            </a:r>
            <a:r>
              <a:rPr lang="ru-RU" sz="1400" dirty="0" smtClean="0"/>
              <a:t>имущества.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02433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43608" y="1052737"/>
            <a:ext cx="3744416" cy="4032448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Текущий </a:t>
            </a:r>
            <a:r>
              <a:rPr lang="ru-RU" sz="1400" b="1" dirty="0"/>
              <a:t>финансовый год</a:t>
            </a:r>
            <a:r>
              <a:rPr lang="ru-RU" sz="1400" dirty="0"/>
              <a:t> 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</a:t>
            </a:r>
            <a:r>
              <a:rPr lang="ru-RU" sz="1400" dirty="0" smtClean="0"/>
              <a:t>).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Очередной </a:t>
            </a:r>
            <a:r>
              <a:rPr lang="ru-RU" sz="1400" b="1" dirty="0"/>
              <a:t>финансовый год</a:t>
            </a:r>
            <a:r>
              <a:rPr lang="ru-RU" sz="1400" dirty="0"/>
              <a:t> - год, следующий за текущим финансовым </a:t>
            </a:r>
            <a:r>
              <a:rPr lang="ru-RU" sz="1400" dirty="0" smtClean="0"/>
              <a:t>годом.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Плановый </a:t>
            </a:r>
            <a:r>
              <a:rPr lang="ru-RU" sz="1400" b="1" dirty="0"/>
              <a:t>период</a:t>
            </a:r>
            <a:r>
              <a:rPr lang="ru-RU" sz="1400" dirty="0"/>
              <a:t> - два финансовых года, следующие за очередным финансовым </a:t>
            </a:r>
            <a:r>
              <a:rPr lang="ru-RU" sz="1400" dirty="0" smtClean="0"/>
              <a:t>годом.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Отчетный </a:t>
            </a:r>
            <a:r>
              <a:rPr lang="ru-RU" sz="1400" b="1" dirty="0"/>
              <a:t>финансовый год</a:t>
            </a:r>
            <a:r>
              <a:rPr lang="ru-RU" sz="1400" dirty="0"/>
              <a:t> - год, предшествующий текущему финансовому </a:t>
            </a:r>
            <a:r>
              <a:rPr lang="ru-RU" sz="1400" dirty="0" smtClean="0"/>
              <a:t>году.</a:t>
            </a:r>
            <a:endParaRPr lang="ru-RU" sz="14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28" y="1268760"/>
            <a:ext cx="3180856" cy="3600400"/>
          </a:xfrm>
        </p:spPr>
      </p:pic>
    </p:spTree>
    <p:extLst>
      <p:ext uri="{BB962C8B-B14F-4D97-AF65-F5344CB8AC3E}">
        <p14:creationId xmlns:p14="http://schemas.microsoft.com/office/powerpoint/2010/main" val="88932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124744"/>
            <a:ext cx="3456384" cy="4569371"/>
          </a:xfrm>
        </p:spPr>
        <p:txBody>
          <a:bodyPr/>
          <a:lstStyle/>
          <a:p>
            <a:pPr marL="136525" indent="0">
              <a:lnSpc>
                <a:spcPct val="120000"/>
              </a:lnSpc>
              <a:buNone/>
            </a:pPr>
            <a:r>
              <a:rPr lang="ru-RU" sz="1400" b="1" dirty="0"/>
              <a:t>Бюджет</a:t>
            </a:r>
            <a:r>
              <a:rPr lang="ru-RU" sz="1400" dirty="0"/>
              <a:t> 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/>
              <a:t>самоуправления.</a:t>
            </a:r>
          </a:p>
          <a:p>
            <a:pPr marL="136525" indent="0">
              <a:lnSpc>
                <a:spcPct val="120000"/>
              </a:lnSpc>
              <a:buNone/>
            </a:pPr>
            <a:r>
              <a:rPr lang="ru-RU" sz="1400" b="1" dirty="0" smtClean="0"/>
              <a:t>Консолидированный </a:t>
            </a:r>
            <a:r>
              <a:rPr lang="ru-RU" sz="1400" b="1" dirty="0"/>
              <a:t>бюджет</a:t>
            </a:r>
            <a:r>
              <a:rPr lang="ru-RU" sz="1400" dirty="0"/>
              <a:t> 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sz="1400" dirty="0" smtClean="0"/>
              <a:t>бюджетами.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24000"/>
            <a:ext cx="308680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16016" y="1124744"/>
            <a:ext cx="3754760" cy="4494389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Дефицит </a:t>
            </a:r>
            <a:r>
              <a:rPr lang="ru-RU" sz="1400" b="1" dirty="0"/>
              <a:t>бюджета</a:t>
            </a:r>
            <a:r>
              <a:rPr lang="ru-RU" sz="1400" dirty="0"/>
              <a:t> - превышение расходов бюджета над его </a:t>
            </a:r>
            <a:r>
              <a:rPr lang="ru-RU" sz="1400" dirty="0" smtClean="0"/>
              <a:t>доходами.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pPr marL="136525" indent="0">
              <a:buNone/>
            </a:pPr>
            <a:r>
              <a:rPr lang="ru-RU" sz="1400" b="1" dirty="0" smtClean="0"/>
              <a:t>Профицит </a:t>
            </a:r>
            <a:r>
              <a:rPr lang="ru-RU" sz="1400" b="1" dirty="0"/>
              <a:t>бюджета</a:t>
            </a:r>
            <a:r>
              <a:rPr lang="ru-RU" sz="1400" dirty="0"/>
              <a:t> - превышение доходов бюджета над его </a:t>
            </a:r>
            <a:r>
              <a:rPr lang="ru-RU" sz="1400" dirty="0" smtClean="0"/>
              <a:t>расходами.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259632" y="1124744"/>
            <a:ext cx="3008313" cy="4602163"/>
          </a:xfrm>
        </p:spPr>
        <p:txBody>
          <a:bodyPr/>
          <a:lstStyle/>
          <a:p>
            <a:r>
              <a:rPr lang="ru-RU" b="1" dirty="0" smtClean="0"/>
              <a:t>Доходы </a:t>
            </a:r>
            <a:r>
              <a:rPr lang="ru-RU" b="1" dirty="0"/>
              <a:t>бюджета</a:t>
            </a:r>
            <a:r>
              <a:rPr lang="ru-RU" dirty="0"/>
              <a:t> - поступающие в бюджет денежные средства, за исключением средств, являющихся в соответствии с настоящим Кодексом источниками финансирования дефицита </a:t>
            </a:r>
            <a:r>
              <a:rPr lang="ru-RU" dirty="0" smtClean="0"/>
              <a:t>бюджета.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Расходы </a:t>
            </a:r>
            <a:r>
              <a:rPr lang="ru-RU" b="1" dirty="0"/>
              <a:t>бюджета</a:t>
            </a:r>
            <a:r>
              <a:rPr lang="ru-RU" dirty="0"/>
              <a:t> 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</a:t>
            </a:r>
            <a:r>
              <a:rPr lang="ru-RU" dirty="0" smtClean="0"/>
              <a:t>бюджета.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7" y="2476939"/>
            <a:ext cx="3025457" cy="2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/>
          </p:nvPr>
        </p:nvSpPr>
        <p:spPr>
          <a:xfrm>
            <a:off x="1043608" y="1196752"/>
            <a:ext cx="3538736" cy="4032447"/>
          </a:xfrm>
        </p:spPr>
        <p:txBody>
          <a:bodyPr/>
          <a:lstStyle/>
          <a:p>
            <a:r>
              <a:rPr lang="ru-RU" sz="1400" b="1" dirty="0" smtClean="0"/>
              <a:t>Бюджетный </a:t>
            </a:r>
            <a:r>
              <a:rPr lang="ru-RU" sz="1400" b="1" dirty="0"/>
              <a:t>процесс</a:t>
            </a:r>
            <a:r>
              <a:rPr lang="ru-RU" sz="1400" dirty="0"/>
              <a:t> 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400" dirty="0" smtClean="0"/>
              <a:t>отчетности.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3123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9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1196752"/>
            <a:ext cx="3456384" cy="4602163"/>
          </a:xfrm>
        </p:spPr>
        <p:txBody>
          <a:bodyPr/>
          <a:lstStyle/>
          <a:p>
            <a:r>
              <a:rPr lang="ru-RU" b="1" dirty="0" smtClean="0"/>
              <a:t>Бюджетные </a:t>
            </a:r>
            <a:r>
              <a:rPr lang="ru-RU" b="1" dirty="0"/>
              <a:t>полномочия</a:t>
            </a:r>
            <a:r>
              <a:rPr lang="ru-RU" dirty="0"/>
              <a:t> - установленные настоящим Кодексом и принятыми в соответствии с ним правовыми актами, регулирующими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</a:t>
            </a:r>
            <a:r>
              <a:rPr lang="ru-RU" dirty="0" smtClean="0"/>
              <a:t>бюджетного процесса.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16016" y="1196752"/>
            <a:ext cx="3456384" cy="3600400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Финансовые </a:t>
            </a:r>
            <a:r>
              <a:rPr lang="ru-RU" sz="1400" b="1" dirty="0"/>
              <a:t>органы</a:t>
            </a:r>
            <a:r>
              <a:rPr lang="ru-RU" sz="1400" dirty="0"/>
              <a:t> - Министерство финансов Российской Федерации,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(финансовые органы субъектов Российской Федерации), органы (должностные лица) местных администраций муниципальных образований, осуществляющие составление и организацию исполнения местных бюджетов (финансовые органы муниципальных образований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100811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788024" y="1196752"/>
            <a:ext cx="3456384" cy="4602163"/>
          </a:xfrm>
        </p:spPr>
        <p:txBody>
          <a:bodyPr/>
          <a:lstStyle/>
          <a:p>
            <a:r>
              <a:rPr lang="ru-RU" b="1" dirty="0" smtClean="0"/>
              <a:t>Государственный </a:t>
            </a:r>
            <a:r>
              <a:rPr lang="ru-RU" b="1" dirty="0"/>
              <a:t>или муниципальный</a:t>
            </a:r>
            <a:r>
              <a:rPr lang="ru-RU" dirty="0"/>
              <a:t> долг 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</a:t>
            </a:r>
            <a:r>
              <a:rPr lang="ru-RU" dirty="0" smtClean="0"/>
              <a:t>образованием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196752"/>
            <a:ext cx="3600400" cy="4032448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Бюджетная </a:t>
            </a:r>
            <a:r>
              <a:rPr lang="ru-RU" sz="1400" b="1" dirty="0"/>
              <a:t>роспись</a:t>
            </a:r>
            <a:r>
              <a:rPr lang="ru-RU" sz="1400" dirty="0"/>
              <a:t> 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</a:t>
            </a:r>
            <a:r>
              <a:rPr lang="ru-RU" sz="1400" dirty="0" smtClean="0"/>
              <a:t>).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Бюджетные </a:t>
            </a:r>
            <a:r>
              <a:rPr lang="ru-RU" sz="1400" b="1" dirty="0"/>
              <a:t>ассигнования</a:t>
            </a:r>
            <a:r>
              <a:rPr lang="ru-RU" sz="1400" dirty="0"/>
              <a:t> - предельные объемы денежных средств, предусмотренных в соответствующем финансовом году для исполнения бюджетных </a:t>
            </a:r>
            <a:r>
              <a:rPr lang="ru-RU" sz="1400" dirty="0" smtClean="0"/>
              <a:t>обязательств</a:t>
            </a:r>
            <a:r>
              <a:rPr lang="ru-RU" sz="1400" dirty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14801"/>
            <a:ext cx="316835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1196752"/>
            <a:ext cx="3528392" cy="4602163"/>
          </a:xfrm>
        </p:spPr>
        <p:txBody>
          <a:bodyPr/>
          <a:lstStyle/>
          <a:p>
            <a:r>
              <a:rPr lang="ru-RU" b="1" dirty="0" smtClean="0"/>
              <a:t>Государственная </a:t>
            </a:r>
            <a:r>
              <a:rPr lang="ru-RU" b="1" dirty="0"/>
              <a:t>или муниципальная гарантия</a:t>
            </a:r>
            <a:r>
              <a:rPr lang="ru-RU" dirty="0"/>
              <a:t> (государственная гарантия Российской Федерации, государственная гарантия субъекта Российской Федерации, муниципальная гарантия) - вид долгового обязательства, в силу которого соответственно Российская Федерация, субъект Российской Федерации, муниципальное образование (гарант) обязаны при наступлении предусмотренного в гарантии события (гарантийного случая) уплатить лицу, в пользу которого предоставлена гарантия (бенефициару),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88024" y="1124744"/>
            <a:ext cx="3456384" cy="5853113"/>
          </a:xfrm>
        </p:spPr>
        <p:txBody>
          <a:bodyPr/>
          <a:lstStyle/>
          <a:p>
            <a:pPr marL="136525" indent="0">
              <a:buNone/>
            </a:pPr>
            <a:r>
              <a:rPr lang="ru-RU" sz="1400" dirty="0"/>
              <a:t>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(принципалом) его обязательств перед </a:t>
            </a:r>
            <a:r>
              <a:rPr lang="ru-RU" sz="1400" dirty="0" smtClean="0"/>
              <a:t>бенефициаром.</a:t>
            </a:r>
            <a:endParaRPr lang="ru-RU" sz="1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00" y="3212976"/>
            <a:ext cx="29700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6016" y="1124744"/>
            <a:ext cx="3528392" cy="4104456"/>
          </a:xfrm>
        </p:spPr>
        <p:txBody>
          <a:bodyPr/>
          <a:lstStyle/>
          <a:p>
            <a:pPr marL="136525" indent="0">
              <a:buNone/>
            </a:pPr>
            <a:r>
              <a:rPr lang="ru-RU" sz="1350" b="1" dirty="0" smtClean="0"/>
              <a:t>Публичные </a:t>
            </a:r>
            <a:r>
              <a:rPr lang="ru-RU" sz="1350" b="1" dirty="0"/>
              <a:t>нормативные обязательства</a:t>
            </a:r>
            <a:r>
              <a:rPr lang="ru-RU" sz="1350" dirty="0"/>
              <a:t> -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 государственные должности Российской Федерации, государственные должности субъектов Российской Федерации, муниципальные должности, работников казенных </a:t>
            </a:r>
            <a:r>
              <a:rPr lang="ru-RU" sz="1350" dirty="0" smtClean="0"/>
              <a:t>учреждений</a:t>
            </a:r>
            <a:r>
              <a:rPr lang="ru-RU" sz="14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03648" y="1124744"/>
            <a:ext cx="3008313" cy="4602163"/>
          </a:xfrm>
        </p:spPr>
        <p:txBody>
          <a:bodyPr/>
          <a:lstStyle/>
          <a:p>
            <a:r>
              <a:rPr lang="ru-RU" b="1" dirty="0" smtClean="0"/>
              <a:t>Расходные </a:t>
            </a:r>
            <a:r>
              <a:rPr lang="ru-RU" b="1" dirty="0"/>
              <a:t>обязательства</a:t>
            </a:r>
            <a:r>
              <a:rPr lang="ru-RU" dirty="0"/>
              <a:t> 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</a:t>
            </a:r>
            <a:r>
              <a:rPr lang="ru-RU" dirty="0" smtClean="0"/>
              <a:t>бюджета.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04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1124744"/>
            <a:ext cx="3240360" cy="5853113"/>
          </a:xfrm>
        </p:spPr>
        <p:txBody>
          <a:bodyPr/>
          <a:lstStyle/>
          <a:p>
            <a:pPr marL="136525" indent="0">
              <a:buNone/>
            </a:pPr>
            <a:r>
              <a:rPr lang="ru-RU" sz="1400" b="1" dirty="0" smtClean="0"/>
              <a:t>Дотации</a:t>
            </a:r>
            <a:r>
              <a:rPr lang="ru-RU" sz="1400" dirty="0"/>
              <a:t> - межбюджетные трансферты, предоставляемые на безвозмездной и безвозвратной </a:t>
            </a:r>
            <a:r>
              <a:rPr lang="ru-RU" sz="1400" dirty="0" smtClean="0"/>
              <a:t>основе.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03648" y="1196753"/>
            <a:ext cx="3008313" cy="3744416"/>
          </a:xfrm>
        </p:spPr>
        <p:txBody>
          <a:bodyPr/>
          <a:lstStyle/>
          <a:p>
            <a:r>
              <a:rPr lang="ru-RU" b="1" dirty="0" smtClean="0"/>
              <a:t>Межбюджетные </a:t>
            </a:r>
            <a:r>
              <a:rPr lang="ru-RU" b="1" dirty="0"/>
              <a:t>отношения</a:t>
            </a:r>
            <a:r>
              <a:rPr lang="ru-RU" dirty="0"/>
              <a:t> - взаимоотношения между публично-правовыми образованиями по вопросам регулирования бюджетных правоотношений, организации и осуществления бюджетного </a:t>
            </a:r>
            <a:r>
              <a:rPr lang="ru-RU" dirty="0" smtClean="0"/>
              <a:t>процесса.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Межбюджетные </a:t>
            </a:r>
            <a:r>
              <a:rPr lang="ru-RU" b="1" dirty="0"/>
              <a:t>трансферты</a:t>
            </a:r>
            <a:r>
              <a:rPr lang="ru-RU" dirty="0"/>
              <a:t> -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dirty="0" smtClean="0"/>
              <a:t>Федерации.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0963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4408</TotalTime>
  <Words>134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1</cp:lastModifiedBy>
  <cp:revision>361</cp:revision>
  <dcterms:created xsi:type="dcterms:W3CDTF">2013-11-12T07:49:12Z</dcterms:created>
  <dcterms:modified xsi:type="dcterms:W3CDTF">2021-07-19T14:01:24Z</dcterms:modified>
</cp:coreProperties>
</file>