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56" r:id="rId2"/>
    <p:sldId id="257" r:id="rId3"/>
    <p:sldId id="284" r:id="rId4"/>
    <p:sldId id="258" r:id="rId5"/>
    <p:sldId id="285" r:id="rId6"/>
    <p:sldId id="263" r:id="rId7"/>
    <p:sldId id="264" r:id="rId8"/>
    <p:sldId id="290" r:id="rId9"/>
    <p:sldId id="281" r:id="rId10"/>
    <p:sldId id="266" r:id="rId11"/>
    <p:sldId id="272" r:id="rId1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FFCC66"/>
    <a:srgbClr val="FFFFFF"/>
    <a:srgbClr val="66CCFF"/>
    <a:srgbClr val="FFFFCC"/>
    <a:srgbClr val="993300"/>
    <a:srgbClr val="0000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95" autoAdjust="0"/>
    <p:restoredTop sz="94624" autoAdjust="0"/>
  </p:normalViewPr>
  <p:slideViewPr>
    <p:cSldViewPr>
      <p:cViewPr>
        <p:scale>
          <a:sx n="70" d="100"/>
          <a:sy n="70" d="100"/>
        </p:scale>
        <p:origin x="-1704" y="-30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Excel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sz="900" dirty="0"/>
              <a:t>Структура доходов бюджета</a:t>
            </a:r>
          </a:p>
        </c:rich>
      </c:tx>
      <c:layout>
        <c:manualLayout>
          <c:xMode val="edge"/>
          <c:yMode val="edge"/>
          <c:x val="0.22516540559820858"/>
          <c:y val="3.9441259180315442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5.1054268823931909E-2"/>
          <c:y val="0.13137251958734714"/>
          <c:w val="0.57829393225314218"/>
          <c:h val="0.79631850524874137"/>
        </c:manualLayout>
      </c:layout>
      <c:pie3DChart>
        <c:varyColors val="1"/>
        <c:ser>
          <c:idx val="0"/>
          <c:order val="0"/>
          <c:tx>
            <c:strRef>
              <c:f>Лист1!$B$1</c:f>
              <c:strCache>
                <c:ptCount val="1"/>
                <c:pt idx="0">
                  <c:v>Структура доходов бюджета</c:v>
                </c:pt>
              </c:strCache>
            </c:strRef>
          </c:tx>
          <c:cat>
            <c:strRef>
              <c:f>Лист1!$A$2:$A$4</c:f>
              <c:strCache>
                <c:ptCount val="3"/>
                <c:pt idx="0">
                  <c:v>Налоговые</c:v>
                </c:pt>
                <c:pt idx="1">
                  <c:v>Неналоговые</c:v>
                </c:pt>
                <c:pt idx="2">
                  <c:v>Безвозмездные</c:v>
                </c:pt>
              </c:strCache>
            </c:strRef>
          </c:cat>
          <c:val>
            <c:numRef>
              <c:f>Лист1!$B$2:$B$4</c:f>
              <c:numCache>
                <c:formatCode>General</c:formatCode>
                <c:ptCount val="3"/>
                <c:pt idx="0">
                  <c:v>44.8</c:v>
                </c:pt>
                <c:pt idx="1">
                  <c:v>0.1</c:v>
                </c:pt>
                <c:pt idx="2">
                  <c:v>55.1</c:v>
                </c:pt>
              </c:numCache>
            </c:numRef>
          </c:val>
        </c:ser>
        <c:dLbls>
          <c:showLegendKey val="0"/>
          <c:showVal val="0"/>
          <c:showCatName val="0"/>
          <c:showSerName val="0"/>
          <c:showPercent val="0"/>
          <c:showBubbleSize val="0"/>
          <c:showLeaderLines val="0"/>
        </c:dLbls>
      </c:pie3DChart>
    </c:plotArea>
    <c:legend>
      <c:legendPos val="r"/>
      <c:layout/>
      <c:overlay val="0"/>
      <c:txPr>
        <a:bodyPr/>
        <a:lstStyle/>
        <a:p>
          <a:pPr>
            <a:defRPr sz="800"/>
          </a:pPr>
          <a:endParaRPr lang="ru-RU"/>
        </a:p>
      </c:txPr>
    </c:legend>
    <c:plotVisOnly val="1"/>
    <c:dispBlanksAs val="zero"/>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sz="900"/>
          </a:pPr>
          <a:endParaRPr lang="ru-RU"/>
        </a:p>
      </c:tx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
          <c:y val="0"/>
          <c:w val="1"/>
          <c:h val="0.88148255849452917"/>
        </c:manualLayout>
      </c:layout>
      <c:pie3DChart>
        <c:varyColors val="1"/>
        <c:ser>
          <c:idx val="0"/>
          <c:order val="0"/>
          <c:tx>
            <c:strRef>
              <c:f>Лист1!$B$1</c:f>
              <c:strCache>
                <c:ptCount val="1"/>
                <c:pt idx="0">
                  <c:v>Структура налоговых доходов</c:v>
                </c:pt>
              </c:strCache>
            </c:strRef>
          </c:tx>
          <c:dPt>
            <c:idx val="0"/>
            <c:bubble3D val="0"/>
            <c:explosion val="8"/>
          </c:dPt>
          <c:dPt>
            <c:idx val="1"/>
            <c:bubble3D val="0"/>
            <c:explosion val="69"/>
          </c:dPt>
          <c:dPt>
            <c:idx val="2"/>
            <c:bubble3D val="0"/>
            <c:explosion val="36"/>
          </c:dPt>
          <c:dPt>
            <c:idx val="3"/>
            <c:bubble3D val="0"/>
            <c:explosion val="4"/>
          </c:dPt>
          <c:cat>
            <c:strRef>
              <c:f>Лист1!$A$2:$A$5</c:f>
              <c:strCache>
                <c:ptCount val="3"/>
                <c:pt idx="0">
                  <c:v>НДФЛ</c:v>
                </c:pt>
                <c:pt idx="1">
                  <c:v>Налог на имущество физических лиц</c:v>
                </c:pt>
                <c:pt idx="2">
                  <c:v>Земельный налог</c:v>
                </c:pt>
              </c:strCache>
            </c:strRef>
          </c:cat>
          <c:val>
            <c:numRef>
              <c:f>Лист1!$B$2:$B$5</c:f>
              <c:numCache>
                <c:formatCode>General</c:formatCode>
                <c:ptCount val="4"/>
                <c:pt idx="0">
                  <c:v>3758.8</c:v>
                </c:pt>
                <c:pt idx="1">
                  <c:v>1458.9</c:v>
                </c:pt>
                <c:pt idx="2">
                  <c:v>1616.6</c:v>
                </c:pt>
                <c:pt idx="3">
                  <c:v>0</c:v>
                </c:pt>
              </c:numCache>
            </c:numRef>
          </c:val>
        </c:ser>
        <c:dLbls>
          <c:showLegendKey val="0"/>
          <c:showVal val="0"/>
          <c:showCatName val="0"/>
          <c:showSerName val="0"/>
          <c:showPercent val="0"/>
          <c:showBubbleSize val="0"/>
          <c:showLeaderLines val="0"/>
        </c:dLbls>
      </c:pie3DChart>
    </c:plotArea>
    <c:legend>
      <c:legendPos val="b"/>
      <c:legendEntry>
        <c:idx val="3"/>
        <c:delete val="1"/>
      </c:legendEntry>
      <c:layout>
        <c:manualLayout>
          <c:xMode val="edge"/>
          <c:yMode val="edge"/>
          <c:x val="1.2484371173354309E-2"/>
          <c:y val="0.66799164712778536"/>
          <c:w val="0.9259212951624759"/>
          <c:h val="0.30292900058616645"/>
        </c:manualLayout>
      </c:layout>
      <c:overlay val="0"/>
      <c:txPr>
        <a:bodyPr/>
        <a:lstStyle/>
        <a:p>
          <a:pPr>
            <a:defRPr sz="800"/>
          </a:pPr>
          <a:endParaRPr lang="ru-RU"/>
        </a:p>
      </c:txPr>
    </c:legend>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0554185627497632"/>
          <c:y val="0.11233431373503833"/>
          <c:w val="0.88888888888888884"/>
          <c:h val="0.52716910386201676"/>
        </c:manualLayout>
      </c:layout>
      <c:pie3DChart>
        <c:varyColors val="0"/>
        <c:ser>
          <c:idx val="0"/>
          <c:order val="0"/>
          <c:tx>
            <c:strRef>
              <c:f>Лист1!$B$1</c:f>
              <c:strCache>
                <c:ptCount val="1"/>
                <c:pt idx="0">
                  <c:v>Структура неналоговых доходов</c:v>
                </c:pt>
              </c:strCache>
            </c:strRef>
          </c:tx>
          <c:cat>
            <c:strRef>
              <c:f>Лист1!$A$2:$A$3</c:f>
              <c:strCache>
                <c:ptCount val="2"/>
                <c:pt idx="0">
                  <c:v>Платежи от государственных и муниципальных предприятий
</c:v>
                </c:pt>
                <c:pt idx="1">
                  <c:v>Денежные взыскания (штрафы), установленные законами субъектов Российской Федерации за несоблюдение муниципальных правовых актов</c:v>
                </c:pt>
              </c:strCache>
            </c:strRef>
          </c:cat>
          <c:val>
            <c:numRef>
              <c:f>Лист1!$B$2:$B$3</c:f>
              <c:numCache>
                <c:formatCode>General</c:formatCode>
                <c:ptCount val="2"/>
                <c:pt idx="0">
                  <c:v>4.5</c:v>
                </c:pt>
                <c:pt idx="1">
                  <c:v>14.2</c:v>
                </c:pt>
              </c:numCache>
            </c:numRef>
          </c:val>
        </c:ser>
        <c:dLbls>
          <c:showLegendKey val="0"/>
          <c:showVal val="0"/>
          <c:showCatName val="0"/>
          <c:showSerName val="0"/>
          <c:showPercent val="0"/>
          <c:showBubbleSize val="0"/>
          <c:showLeaderLines val="1"/>
        </c:dLbls>
      </c:pie3DChart>
    </c:plotArea>
    <c:plotVisOnly val="1"/>
    <c:dispBlanksAs val="zero"/>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6.2268981607195358E-2"/>
          <c:y val="0.1432631159730372"/>
          <c:w val="0.88494660600384634"/>
          <c:h val="0.62133148892720769"/>
        </c:manualLayout>
      </c:layout>
      <c:pie3DChart>
        <c:varyColors val="1"/>
        <c:ser>
          <c:idx val="0"/>
          <c:order val="0"/>
          <c:tx>
            <c:strRef>
              <c:f>Лист1!$B$1</c:f>
              <c:strCache>
                <c:ptCount val="1"/>
                <c:pt idx="0">
                  <c:v>Структура налоговых доходов</c:v>
                </c:pt>
              </c:strCache>
            </c:strRef>
          </c:tx>
          <c:dLbls>
            <c:dLbl>
              <c:idx val="0"/>
              <c:layout>
                <c:manualLayout>
                  <c:x val="9.4205672207640728E-2"/>
                  <c:y val="-3.3950443694538104E-2"/>
                </c:manualLayout>
              </c:layout>
              <c:tx>
                <c:rich>
                  <a:bodyPr/>
                  <a:lstStyle/>
                  <a:p>
                    <a:r>
                      <a:rPr lang="ru-RU" dirty="0" smtClean="0"/>
                      <a:t>9020,4</a:t>
                    </a:r>
                    <a:endParaRPr lang="en-US" dirty="0"/>
                  </a:p>
                </c:rich>
              </c:tx>
              <c:showLegendKey val="0"/>
              <c:showVal val="1"/>
              <c:showCatName val="0"/>
              <c:showSerName val="0"/>
              <c:showPercent val="0"/>
              <c:showBubbleSize val="0"/>
            </c:dLbl>
            <c:dLbl>
              <c:idx val="1"/>
              <c:layout>
                <c:manualLayout>
                  <c:x val="0"/>
                  <c:y val="0.33843411420544411"/>
                </c:manualLayout>
              </c:layout>
              <c:tx>
                <c:rich>
                  <a:bodyPr/>
                  <a:lstStyle/>
                  <a:p>
                    <a:r>
                      <a:rPr lang="ru-RU" dirty="0" smtClean="0"/>
                      <a:t>208,4</a:t>
                    </a:r>
                    <a:endParaRPr lang="en-US" dirty="0"/>
                  </a:p>
                </c:rich>
              </c:tx>
              <c:showLegendKey val="0"/>
              <c:showVal val="1"/>
              <c:showCatName val="0"/>
              <c:showSerName val="0"/>
              <c:showPercent val="0"/>
              <c:showBubbleSize val="0"/>
            </c:dLbl>
            <c:dLbl>
              <c:idx val="2"/>
              <c:layout>
                <c:manualLayout>
                  <c:x val="-6.417395742198892E-2"/>
                  <c:y val="-9.3784839395075731E-2"/>
                </c:manualLayout>
              </c:layout>
              <c:tx>
                <c:rich>
                  <a:bodyPr/>
                  <a:lstStyle/>
                  <a:p>
                    <a:r>
                      <a:rPr lang="ru-RU" dirty="0" smtClean="0"/>
                      <a:t>1290,5</a:t>
                    </a:r>
                    <a:endParaRPr lang="en-US" dirty="0"/>
                  </a:p>
                </c:rich>
              </c:tx>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1"/>
          </c:dLbls>
          <c:cat>
            <c:strRef>
              <c:f>Лист1!$A$2:$A$4</c:f>
              <c:strCache>
                <c:ptCount val="3"/>
                <c:pt idx="0">
                  <c:v>Дотации на выравнивание бюджетной обеспеченности
</c:v>
                </c:pt>
                <c:pt idx="1">
                  <c:v>Субвенции бюджетам субъектов Российской Федерации и муниципальных образований
</c:v>
                </c:pt>
                <c:pt idx="2">
                  <c:v>Иные межбюджетные трансферты
</c:v>
                </c:pt>
              </c:strCache>
            </c:strRef>
          </c:cat>
          <c:val>
            <c:numRef>
              <c:f>Лист1!$B$2:$B$4</c:f>
              <c:numCache>
                <c:formatCode>General</c:formatCode>
                <c:ptCount val="3"/>
                <c:pt idx="0">
                  <c:v>5823.7</c:v>
                </c:pt>
                <c:pt idx="1">
                  <c:v>346.9</c:v>
                </c:pt>
                <c:pt idx="2">
                  <c:v>2229</c:v>
                </c:pt>
              </c:numCache>
            </c:numRef>
          </c:val>
        </c:ser>
        <c:dLbls>
          <c:showLegendKey val="0"/>
          <c:showVal val="0"/>
          <c:showCatName val="0"/>
          <c:showSerName val="0"/>
          <c:showPercent val="0"/>
          <c:showBubbleSize val="0"/>
          <c:showLeaderLines val="1"/>
        </c:dLbls>
      </c:pie3DChart>
    </c:plotArea>
    <c:plotVisOnly val="1"/>
    <c:dispBlanksAs val="zero"/>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444444444444442"/>
          <c:y val="4.0716612377850174E-2"/>
          <c:w val="0.43221202854230378"/>
          <c:h val="0.93973941368078284"/>
        </c:manualLayout>
      </c:layout>
      <c:barChart>
        <c:barDir val="bar"/>
        <c:grouping val="clustered"/>
        <c:varyColors val="0"/>
        <c:ser>
          <c:idx val="0"/>
          <c:order val="0"/>
          <c:tx>
            <c:strRef>
              <c:f>'Структура расходов по отраслям'!$B$4</c:f>
              <c:strCache>
                <c:ptCount val="1"/>
                <c:pt idx="0">
                  <c:v>2018</c:v>
                </c:pt>
              </c:strCache>
            </c:strRef>
          </c:tx>
          <c:spPr>
            <a:solidFill>
              <a:srgbClr val="FF0000"/>
            </a:solidFill>
            <a:ln w="11722">
              <a:solidFill>
                <a:srgbClr val="000080"/>
              </a:solidFill>
              <a:prstDash val="solid"/>
            </a:ln>
          </c:spPr>
          <c:invertIfNegative val="0"/>
          <c:dLbls>
            <c:dLbl>
              <c:idx val="0"/>
              <c:layout/>
              <c:tx>
                <c:rich>
                  <a:bodyPr/>
                  <a:lstStyle/>
                  <a:p>
                    <a:r>
                      <a:rPr lang="ru-RU" dirty="0" smtClean="0"/>
                      <a:t>7645,5</a:t>
                    </a:r>
                    <a:endParaRPr lang="en-US" dirty="0"/>
                  </a:p>
                </c:rich>
              </c:tx>
              <c:showLegendKey val="0"/>
              <c:showVal val="1"/>
              <c:showCatName val="0"/>
              <c:showSerName val="0"/>
              <c:showPercent val="0"/>
              <c:showBubbleSize val="0"/>
            </c:dLbl>
            <c:dLbl>
              <c:idx val="1"/>
              <c:layout>
                <c:manualLayout>
                  <c:x val="5.5672548773450983E-17"/>
                  <c:y val="9.2928409702025583E-17"/>
                </c:manualLayout>
              </c:layout>
              <c:tx>
                <c:rich>
                  <a:bodyPr/>
                  <a:lstStyle/>
                  <a:p>
                    <a:r>
                      <a:rPr lang="ru-RU" dirty="0" smtClean="0"/>
                      <a:t>208,2</a:t>
                    </a:r>
                    <a:endParaRPr lang="en-US" dirty="0"/>
                  </a:p>
                </c:rich>
              </c:tx>
              <c:showLegendKey val="0"/>
              <c:showVal val="1"/>
              <c:showCatName val="0"/>
              <c:showSerName val="0"/>
              <c:showPercent val="0"/>
              <c:showBubbleSize val="0"/>
            </c:dLbl>
            <c:dLbl>
              <c:idx val="2"/>
              <c:layout/>
              <c:tx>
                <c:rich>
                  <a:bodyPr/>
                  <a:lstStyle/>
                  <a:p>
                    <a:r>
                      <a:rPr lang="ru-RU" smtClean="0"/>
                      <a:t>9,0</a:t>
                    </a:r>
                    <a:endParaRPr lang="en-US"/>
                  </a:p>
                </c:rich>
              </c:tx>
              <c:showLegendKey val="0"/>
              <c:showVal val="1"/>
              <c:showCatName val="0"/>
              <c:showSerName val="0"/>
              <c:showPercent val="0"/>
              <c:showBubbleSize val="0"/>
            </c:dLbl>
            <c:dLbl>
              <c:idx val="3"/>
              <c:layout/>
              <c:tx>
                <c:rich>
                  <a:bodyPr/>
                  <a:lstStyle/>
                  <a:p>
                    <a:r>
                      <a:rPr lang="ru-RU" dirty="0" smtClean="0"/>
                      <a:t>660,0</a:t>
                    </a:r>
                    <a:endParaRPr lang="en-US" dirty="0"/>
                  </a:p>
                </c:rich>
              </c:tx>
              <c:showLegendKey val="0"/>
              <c:showVal val="1"/>
              <c:showCatName val="0"/>
              <c:showSerName val="0"/>
              <c:showPercent val="0"/>
              <c:showBubbleSize val="0"/>
            </c:dLbl>
            <c:dLbl>
              <c:idx val="4"/>
              <c:layout/>
              <c:tx>
                <c:rich>
                  <a:bodyPr/>
                  <a:lstStyle/>
                  <a:p>
                    <a:r>
                      <a:rPr lang="ru-RU" dirty="0" smtClean="0"/>
                      <a:t>5990,4</a:t>
                    </a:r>
                    <a:endParaRPr lang="en-US" dirty="0"/>
                  </a:p>
                </c:rich>
              </c:tx>
              <c:showLegendKey val="0"/>
              <c:showVal val="1"/>
              <c:showCatName val="0"/>
              <c:showSerName val="0"/>
              <c:showPercent val="0"/>
              <c:showBubbleSize val="0"/>
            </c:dLbl>
            <c:dLbl>
              <c:idx val="5"/>
              <c:layout/>
              <c:tx>
                <c:rich>
                  <a:bodyPr/>
                  <a:lstStyle/>
                  <a:p>
                    <a:r>
                      <a:rPr lang="ru-RU" dirty="0" smtClean="0"/>
                      <a:t>1709,3</a:t>
                    </a:r>
                    <a:endParaRPr lang="en-US" dirty="0"/>
                  </a:p>
                </c:rich>
              </c:tx>
              <c:showLegendKey val="0"/>
              <c:showVal val="1"/>
              <c:showCatName val="0"/>
              <c:showSerName val="0"/>
              <c:showPercent val="0"/>
              <c:showBubbleSize val="0"/>
            </c:dLbl>
            <c:dLbl>
              <c:idx val="6"/>
              <c:layout/>
              <c:tx>
                <c:rich>
                  <a:bodyPr/>
                  <a:lstStyle/>
                  <a:p>
                    <a:r>
                      <a:rPr lang="ru-RU" dirty="0" smtClean="0"/>
                      <a:t>122,0</a:t>
                    </a:r>
                    <a:endParaRPr lang="en-US" dirty="0"/>
                  </a:p>
                </c:rich>
              </c:tx>
              <c:showLegendKey val="0"/>
              <c:showVal val="1"/>
              <c:showCatName val="0"/>
              <c:showSerName val="0"/>
              <c:showPercent val="0"/>
              <c:showBubbleSize val="0"/>
            </c:dLbl>
            <c:spPr>
              <a:noFill/>
              <a:ln w="23444">
                <a:noFill/>
              </a:ln>
            </c:spPr>
            <c:txPr>
              <a:bodyPr/>
              <a:lstStyle/>
              <a:p>
                <a:pPr>
                  <a:defRPr sz="1661" b="0" i="0" u="none" strike="noStrike" baseline="0">
                    <a:solidFill>
                      <a:srgbClr val="000000"/>
                    </a:solidFill>
                    <a:latin typeface="Arial Cyr"/>
                    <a:ea typeface="Arial Cyr"/>
                    <a:cs typeface="Arial Cyr"/>
                  </a:defRPr>
                </a:pPr>
                <a:endParaRPr lang="ru-RU"/>
              </a:p>
            </c:txPr>
            <c:showLegendKey val="0"/>
            <c:showVal val="1"/>
            <c:showCatName val="0"/>
            <c:showSerName val="0"/>
            <c:showPercent val="0"/>
            <c:showBubbleSize val="0"/>
            <c:showLeaderLines val="0"/>
          </c:dLbls>
          <c:cat>
            <c:strRef>
              <c:f>'Структура расходов по отраслям'!$A$5:$A$11</c:f>
              <c:strCache>
                <c:ptCount val="7"/>
                <c:pt idx="0">
                  <c:v>Общегосударственные вопросы</c:v>
                </c:pt>
                <c:pt idx="1">
                  <c:v>Национальная оборона</c:v>
                </c:pt>
                <c:pt idx="2">
                  <c:v>Развитие спорта</c:v>
                </c:pt>
                <c:pt idx="3">
                  <c:v>Национальная экономика</c:v>
                </c:pt>
                <c:pt idx="4">
                  <c:v>Жилищно-коммунальное хозяйство</c:v>
                </c:pt>
                <c:pt idx="5">
                  <c:v>Культура, кинематография</c:v>
                </c:pt>
                <c:pt idx="6">
                  <c:v>Социальная политика</c:v>
                </c:pt>
              </c:strCache>
            </c:strRef>
          </c:cat>
          <c:val>
            <c:numRef>
              <c:f>'Структура расходов по отраслям'!$B$5:$B$11</c:f>
              <c:numCache>
                <c:formatCode>0.0</c:formatCode>
                <c:ptCount val="7"/>
                <c:pt idx="0">
                  <c:v>6828.9</c:v>
                </c:pt>
                <c:pt idx="1">
                  <c:v>346.7</c:v>
                </c:pt>
                <c:pt idx="2">
                  <c:v>9</c:v>
                </c:pt>
                <c:pt idx="3">
                  <c:v>794.4</c:v>
                </c:pt>
                <c:pt idx="4">
                  <c:v>5720.3</c:v>
                </c:pt>
                <c:pt idx="5">
                  <c:v>1383.5</c:v>
                </c:pt>
                <c:pt idx="6">
                  <c:v>118.5</c:v>
                </c:pt>
              </c:numCache>
            </c:numRef>
          </c:val>
        </c:ser>
        <c:dLbls>
          <c:showLegendKey val="0"/>
          <c:showVal val="0"/>
          <c:showCatName val="0"/>
          <c:showSerName val="0"/>
          <c:showPercent val="0"/>
          <c:showBubbleSize val="0"/>
        </c:dLbls>
        <c:gapWidth val="150"/>
        <c:axId val="31463296"/>
        <c:axId val="31464832"/>
      </c:barChart>
      <c:catAx>
        <c:axId val="31463296"/>
        <c:scaling>
          <c:orientation val="minMax"/>
        </c:scaling>
        <c:delete val="0"/>
        <c:axPos val="l"/>
        <c:numFmt formatCode="General" sourceLinked="1"/>
        <c:majorTickMark val="out"/>
        <c:minorTickMark val="none"/>
        <c:tickLblPos val="nextTo"/>
        <c:spPr>
          <a:ln w="2930">
            <a:solidFill>
              <a:srgbClr val="000000"/>
            </a:solidFill>
            <a:prstDash val="solid"/>
          </a:ln>
        </c:spPr>
        <c:txPr>
          <a:bodyPr rot="0" vert="horz"/>
          <a:lstStyle/>
          <a:p>
            <a:pPr>
              <a:defRPr sz="900" b="0" i="0" u="none" strike="noStrike" baseline="0">
                <a:solidFill>
                  <a:srgbClr val="000000"/>
                </a:solidFill>
                <a:latin typeface="Arial Cyr"/>
                <a:ea typeface="Arial Cyr"/>
                <a:cs typeface="Arial Cyr"/>
              </a:defRPr>
            </a:pPr>
            <a:endParaRPr lang="ru-RU"/>
          </a:p>
        </c:txPr>
        <c:crossAx val="31464832"/>
        <c:crosses val="autoZero"/>
        <c:auto val="1"/>
        <c:lblAlgn val="ctr"/>
        <c:lblOffset val="100"/>
        <c:tickLblSkip val="1"/>
        <c:tickMarkSkip val="1"/>
        <c:noMultiLvlLbl val="0"/>
      </c:catAx>
      <c:valAx>
        <c:axId val="31464832"/>
        <c:scaling>
          <c:orientation val="minMax"/>
        </c:scaling>
        <c:delete val="1"/>
        <c:axPos val="b"/>
        <c:majorGridlines>
          <c:spPr>
            <a:ln w="2930">
              <a:solidFill>
                <a:srgbClr val="000000"/>
              </a:solidFill>
              <a:prstDash val="solid"/>
            </a:ln>
          </c:spPr>
        </c:majorGridlines>
        <c:numFmt formatCode="0.0" sourceLinked="1"/>
        <c:majorTickMark val="out"/>
        <c:minorTickMark val="none"/>
        <c:tickLblPos val="nextTo"/>
        <c:crossAx val="31463296"/>
        <c:crosses val="autoZero"/>
        <c:crossBetween val="between"/>
      </c:valAx>
      <c:spPr>
        <a:noFill/>
        <a:ln w="23444">
          <a:noFill/>
        </a:ln>
      </c:spPr>
    </c:plotArea>
    <c:plotVisOnly val="1"/>
    <c:dispBlanksAs val="gap"/>
    <c:showDLblsOverMax val="0"/>
  </c:chart>
  <c:spPr>
    <a:gradFill rotWithShape="0">
      <a:gsLst>
        <a:gs pos="0">
          <a:srgbClr val="FFCC99"/>
        </a:gs>
        <a:gs pos="100000">
          <a:srgbClr val="FFFFFF">
            <a:gamma/>
            <a:tint val="34510"/>
            <a:invGamma/>
          </a:srgbClr>
        </a:gs>
      </a:gsLst>
      <a:lin ang="5400000" scaled="1"/>
    </a:gradFill>
    <a:ln w="2930">
      <a:solidFill>
        <a:srgbClr val="000000"/>
      </a:solidFill>
      <a:prstDash val="solid"/>
    </a:ln>
  </c:spPr>
  <c:txPr>
    <a:bodyPr/>
    <a:lstStyle/>
    <a:p>
      <a:pPr>
        <a:defRPr sz="1661" b="0" i="0" u="none" strike="noStrike" baseline="0">
          <a:solidFill>
            <a:srgbClr val="000000"/>
          </a:solidFill>
          <a:latin typeface="Arial Cyr"/>
          <a:ea typeface="Arial Cyr"/>
          <a:cs typeface="Arial Cyr"/>
        </a:defRPr>
      </a:pPr>
      <a:endParaRPr lang="ru-RU"/>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DA3CAC49-80B7-4ED2-ADA0-DC959BDA7A31}" type="datetimeFigureOut">
              <a:rPr lang="ru-RU"/>
              <a:pPr/>
              <a:t>20.02.2019</a:t>
            </a:fld>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4CBEE41-8B28-4AA7-9813-53953AF1987D}" type="slidenum">
              <a:rPr lang="ru-RU"/>
              <a:pPr/>
              <a:t>‹#›</a:t>
            </a:fld>
            <a:endParaRPr lang="ru-RU"/>
          </a:p>
        </p:txBody>
      </p:sp>
    </p:spTree>
    <p:extLst>
      <p:ext uri="{BB962C8B-B14F-4D97-AF65-F5344CB8AC3E}">
        <p14:creationId xmlns:p14="http://schemas.microsoft.com/office/powerpoint/2010/main" val="316279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2F546AAC-9A63-4A4F-85FE-FF89BC26A77C}" type="datetimeFigureOut">
              <a:rPr lang="ru-RU"/>
              <a:pPr/>
              <a:t>20.02.2019</a:t>
            </a:fld>
            <a:endParaRPr lang="ru-RU"/>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77EF395-FBB7-42F2-BF0A-7AEDE6C5FF30}" type="slidenum">
              <a:rPr lang="ru-RU"/>
              <a:pPr/>
              <a:t>‹#›</a:t>
            </a:fld>
            <a:endParaRPr lang="ru-RU"/>
          </a:p>
        </p:txBody>
      </p:sp>
    </p:spTree>
    <p:extLst>
      <p:ext uri="{BB962C8B-B14F-4D97-AF65-F5344CB8AC3E}">
        <p14:creationId xmlns:p14="http://schemas.microsoft.com/office/powerpoint/2010/main" val="36673511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a:ln/>
        </p:spPr>
        <p:txBody>
          <a:bodyPr/>
          <a:lstStyle>
            <a:lvl1pPr>
              <a:defRPr/>
            </a:lvl1pPr>
          </a:lstStyle>
          <a:p>
            <a:pPr>
              <a:defRPr/>
            </a:pPr>
            <a:fld id="{42F291A6-B5BA-46A3-8379-87FFC55DC0E3}" type="datetimeFigureOut">
              <a:rPr lang="ru-RU"/>
              <a:pPr>
                <a:defRPr/>
              </a:pPr>
              <a:t>20.02.2019</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139A3653-77B2-4EDF-9457-48A88D63CDB6}" type="slidenum">
              <a:rPr lang="ru-RU"/>
              <a:pPr>
                <a:defRPr/>
              </a:pPr>
              <a:t>‹#›</a:t>
            </a:fld>
            <a:endParaRPr lang="ru-RU"/>
          </a:p>
        </p:txBody>
      </p:sp>
    </p:spTree>
    <p:extLst>
      <p:ext uri="{BB962C8B-B14F-4D97-AF65-F5344CB8AC3E}">
        <p14:creationId xmlns:p14="http://schemas.microsoft.com/office/powerpoint/2010/main" val="1273758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A755F765-080D-4A38-82FC-0AE646C1E4E9}" type="datetimeFigureOut">
              <a:rPr lang="ru-RU"/>
              <a:pPr>
                <a:defRPr/>
              </a:pPr>
              <a:t>20.02.2019</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6F583BFB-FF5A-4AFC-AD49-1D67FC1FCCEC}" type="slidenum">
              <a:rPr lang="ru-RU"/>
              <a:pPr>
                <a:defRPr/>
              </a:pPr>
              <a:t>‹#›</a:t>
            </a:fld>
            <a:endParaRPr lang="ru-RU"/>
          </a:p>
        </p:txBody>
      </p:sp>
    </p:spTree>
    <p:extLst>
      <p:ext uri="{BB962C8B-B14F-4D97-AF65-F5344CB8AC3E}">
        <p14:creationId xmlns:p14="http://schemas.microsoft.com/office/powerpoint/2010/main" val="2051193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4FAED6C3-6D7B-4EFA-B23A-E9491D7E7429}" type="datetimeFigureOut">
              <a:rPr lang="ru-RU"/>
              <a:pPr>
                <a:defRPr/>
              </a:pPr>
              <a:t>20.02.2019</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CD1881CC-E07D-492E-AA31-CFFD6118B349}" type="slidenum">
              <a:rPr lang="ru-RU"/>
              <a:pPr>
                <a:defRPr/>
              </a:pPr>
              <a:t>‹#›</a:t>
            </a:fld>
            <a:endParaRPr lang="ru-RU"/>
          </a:p>
        </p:txBody>
      </p:sp>
    </p:spTree>
    <p:extLst>
      <p:ext uri="{BB962C8B-B14F-4D97-AF65-F5344CB8AC3E}">
        <p14:creationId xmlns:p14="http://schemas.microsoft.com/office/powerpoint/2010/main" val="958778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708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708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416675"/>
            <a:ext cx="2133600" cy="365125"/>
          </a:xfrm>
        </p:spPr>
        <p:txBody>
          <a:bodyPr/>
          <a:lstStyle>
            <a:lvl1pPr>
              <a:defRPr/>
            </a:lvl1pPr>
          </a:lstStyle>
          <a:p>
            <a:pPr>
              <a:defRPr/>
            </a:pPr>
            <a:fld id="{E8002731-A952-4935-A456-CD979D109D05}" type="datetimeFigureOut">
              <a:rPr lang="ru-RU"/>
              <a:pPr>
                <a:defRPr/>
              </a:pPr>
              <a:t>20.02.2019</a:t>
            </a:fld>
            <a:endParaRPr lang="ru-RU"/>
          </a:p>
        </p:txBody>
      </p:sp>
      <p:sp>
        <p:nvSpPr>
          <p:cNvPr id="6" name="Нижний колонтитул 5"/>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7924800" y="6416675"/>
            <a:ext cx="762000" cy="365125"/>
          </a:xfrm>
        </p:spPr>
        <p:txBody>
          <a:bodyPr/>
          <a:lstStyle>
            <a:lvl1pPr>
              <a:defRPr/>
            </a:lvl1pPr>
          </a:lstStyle>
          <a:p>
            <a:pPr>
              <a:defRPr/>
            </a:pPr>
            <a:fld id="{4E0293A2-DEAC-464B-80DE-D8C3C649EA04}" type="slidenum">
              <a:rPr lang="ru-RU"/>
              <a:pPr>
                <a:defRPr/>
              </a:pPr>
              <a:t>‹#›</a:t>
            </a:fld>
            <a:endParaRPr lang="ru-RU"/>
          </a:p>
        </p:txBody>
      </p:sp>
    </p:spTree>
    <p:extLst>
      <p:ext uri="{BB962C8B-B14F-4D97-AF65-F5344CB8AC3E}">
        <p14:creationId xmlns:p14="http://schemas.microsoft.com/office/powerpoint/2010/main" val="486382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60340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416675"/>
            <a:ext cx="2133600" cy="365125"/>
          </a:xfrm>
        </p:spPr>
        <p:txBody>
          <a:bodyPr/>
          <a:lstStyle>
            <a:lvl1pPr>
              <a:defRPr/>
            </a:lvl1pPr>
          </a:lstStyle>
          <a:p>
            <a:pPr>
              <a:defRPr/>
            </a:pPr>
            <a:fld id="{AE9E81CA-9FF7-442E-9BB7-66AC96568D0E}" type="datetimeFigureOut">
              <a:rPr lang="ru-RU"/>
              <a:pPr>
                <a:defRPr/>
              </a:pPr>
              <a:t>20.02.2019</a:t>
            </a:fld>
            <a:endParaRPr lang="ru-RU"/>
          </a:p>
        </p:txBody>
      </p:sp>
      <p:sp>
        <p:nvSpPr>
          <p:cNvPr id="4" name="Нижний колонтитул 3"/>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7924800" y="6416675"/>
            <a:ext cx="762000" cy="365125"/>
          </a:xfrm>
        </p:spPr>
        <p:txBody>
          <a:bodyPr/>
          <a:lstStyle>
            <a:lvl1pPr>
              <a:defRPr/>
            </a:lvl1pPr>
          </a:lstStyle>
          <a:p>
            <a:pPr>
              <a:defRPr/>
            </a:pPr>
            <a:fld id="{4EE3620C-EBA8-496E-ADB7-25C80AB711F9}" type="slidenum">
              <a:rPr lang="ru-RU"/>
              <a:pPr>
                <a:defRPr/>
              </a:pPr>
              <a:t>‹#›</a:t>
            </a:fld>
            <a:endParaRPr lang="ru-RU"/>
          </a:p>
        </p:txBody>
      </p:sp>
    </p:spTree>
    <p:extLst>
      <p:ext uri="{BB962C8B-B14F-4D97-AF65-F5344CB8AC3E}">
        <p14:creationId xmlns:p14="http://schemas.microsoft.com/office/powerpoint/2010/main" val="7177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FC7D3212-87C7-4CB2-A175-26985089D53A}" type="datetimeFigureOut">
              <a:rPr lang="ru-RU"/>
              <a:pPr>
                <a:defRPr/>
              </a:pPr>
              <a:t>20.02.2019</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C927DA52-8609-4CF3-976D-2D8A93914695}" type="slidenum">
              <a:rPr lang="ru-RU"/>
              <a:pPr>
                <a:defRPr/>
              </a:pPr>
              <a:t>‹#›</a:t>
            </a:fld>
            <a:endParaRPr lang="ru-RU"/>
          </a:p>
        </p:txBody>
      </p:sp>
    </p:spTree>
    <p:extLst>
      <p:ext uri="{BB962C8B-B14F-4D97-AF65-F5344CB8AC3E}">
        <p14:creationId xmlns:p14="http://schemas.microsoft.com/office/powerpoint/2010/main" val="2058969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a:ln/>
        </p:spPr>
        <p:txBody>
          <a:bodyPr/>
          <a:lstStyle>
            <a:lvl1pPr>
              <a:defRPr/>
            </a:lvl1pPr>
          </a:lstStyle>
          <a:p>
            <a:pPr>
              <a:defRPr/>
            </a:pPr>
            <a:fld id="{8810B672-B7D0-449A-A620-6223B8627FA2}" type="datetimeFigureOut">
              <a:rPr lang="ru-RU"/>
              <a:pPr>
                <a:defRPr/>
              </a:pPr>
              <a:t>20.02.2019</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2CFEBA0A-D762-42AD-B2DA-6523A769CE4D}" type="slidenum">
              <a:rPr lang="ru-RU"/>
              <a:pPr>
                <a:defRPr/>
              </a:pPr>
              <a:t>‹#›</a:t>
            </a:fld>
            <a:endParaRPr lang="ru-RU"/>
          </a:p>
        </p:txBody>
      </p:sp>
    </p:spTree>
    <p:extLst>
      <p:ext uri="{BB962C8B-B14F-4D97-AF65-F5344CB8AC3E}">
        <p14:creationId xmlns:p14="http://schemas.microsoft.com/office/powerpoint/2010/main" val="1238295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a:ln/>
        </p:spPr>
        <p:txBody>
          <a:bodyPr/>
          <a:lstStyle>
            <a:lvl1pPr>
              <a:defRPr/>
            </a:lvl1pPr>
          </a:lstStyle>
          <a:p>
            <a:pPr>
              <a:defRPr/>
            </a:pPr>
            <a:fld id="{9E399DEB-E318-471B-8C06-C6D87A4EE682}" type="datetimeFigureOut">
              <a:rPr lang="ru-RU"/>
              <a:pPr>
                <a:defRPr/>
              </a:pPr>
              <a:t>20.02.2019</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7A23BD4D-C30A-44AA-8BE7-73ACB87ECE3F}" type="slidenum">
              <a:rPr lang="ru-RU"/>
              <a:pPr>
                <a:defRPr/>
              </a:pPr>
              <a:t>‹#›</a:t>
            </a:fld>
            <a:endParaRPr lang="ru-RU"/>
          </a:p>
        </p:txBody>
      </p:sp>
    </p:spTree>
    <p:extLst>
      <p:ext uri="{BB962C8B-B14F-4D97-AF65-F5344CB8AC3E}">
        <p14:creationId xmlns:p14="http://schemas.microsoft.com/office/powerpoint/2010/main" val="137976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a:ln/>
        </p:spPr>
        <p:txBody>
          <a:bodyPr/>
          <a:lstStyle>
            <a:lvl1pPr>
              <a:defRPr/>
            </a:lvl1pPr>
          </a:lstStyle>
          <a:p>
            <a:pPr>
              <a:defRPr/>
            </a:pPr>
            <a:fld id="{9B6ACE37-B2D2-44B0-B6B9-6A193B83E61E}" type="datetimeFigureOut">
              <a:rPr lang="ru-RU"/>
              <a:pPr>
                <a:defRPr/>
              </a:pPr>
              <a:t>20.02.2019</a:t>
            </a:fld>
            <a:endParaRPr lang="ru-RU"/>
          </a:p>
        </p:txBody>
      </p:sp>
      <p:sp>
        <p:nvSpPr>
          <p:cNvPr id="8" name="Нижний колонтитул 2"/>
          <p:cNvSpPr>
            <a:spLocks noGrp="1"/>
          </p:cNvSpPr>
          <p:nvPr>
            <p:ph type="ftr" sz="quarter" idx="11"/>
          </p:nvPr>
        </p:nvSpPr>
        <p:spPr>
          <a:ln/>
        </p:spPr>
        <p:txBody>
          <a:bodyPr/>
          <a:lstStyle>
            <a:lvl1pPr>
              <a:defRPr/>
            </a:lvl1pPr>
          </a:lstStyle>
          <a:p>
            <a:pPr>
              <a:defRPr/>
            </a:pPr>
            <a:endParaRPr lang="ru-RU"/>
          </a:p>
        </p:txBody>
      </p:sp>
      <p:sp>
        <p:nvSpPr>
          <p:cNvPr id="9" name="Номер слайда 22"/>
          <p:cNvSpPr>
            <a:spLocks noGrp="1"/>
          </p:cNvSpPr>
          <p:nvPr>
            <p:ph type="sldNum" sz="quarter" idx="12"/>
          </p:nvPr>
        </p:nvSpPr>
        <p:spPr>
          <a:ln/>
        </p:spPr>
        <p:txBody>
          <a:bodyPr/>
          <a:lstStyle>
            <a:lvl1pPr>
              <a:defRPr/>
            </a:lvl1pPr>
          </a:lstStyle>
          <a:p>
            <a:pPr>
              <a:defRPr/>
            </a:pPr>
            <a:fld id="{B225654C-C303-4D46-A01B-1B2D477CCE55}" type="slidenum">
              <a:rPr lang="ru-RU"/>
              <a:pPr>
                <a:defRPr/>
              </a:pPr>
              <a:t>‹#›</a:t>
            </a:fld>
            <a:endParaRPr lang="ru-RU"/>
          </a:p>
        </p:txBody>
      </p:sp>
    </p:spTree>
    <p:extLst>
      <p:ext uri="{BB962C8B-B14F-4D97-AF65-F5344CB8AC3E}">
        <p14:creationId xmlns:p14="http://schemas.microsoft.com/office/powerpoint/2010/main" val="1551448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a:ln/>
        </p:spPr>
        <p:txBody>
          <a:bodyPr/>
          <a:lstStyle>
            <a:lvl1pPr>
              <a:defRPr/>
            </a:lvl1pPr>
          </a:lstStyle>
          <a:p>
            <a:pPr>
              <a:defRPr/>
            </a:pPr>
            <a:fld id="{F615D620-9C94-491D-B90D-749815CFEA4B}" type="datetimeFigureOut">
              <a:rPr lang="ru-RU"/>
              <a:pPr>
                <a:defRPr/>
              </a:pPr>
              <a:t>20.02.2019</a:t>
            </a:fld>
            <a:endParaRPr lang="ru-RU"/>
          </a:p>
        </p:txBody>
      </p:sp>
      <p:sp>
        <p:nvSpPr>
          <p:cNvPr id="4" name="Нижний колонтитул 2"/>
          <p:cNvSpPr>
            <a:spLocks noGrp="1"/>
          </p:cNvSpPr>
          <p:nvPr>
            <p:ph type="ftr" sz="quarter" idx="11"/>
          </p:nvPr>
        </p:nvSpPr>
        <p:spPr>
          <a:ln/>
        </p:spPr>
        <p:txBody>
          <a:bodyPr/>
          <a:lstStyle>
            <a:lvl1pPr>
              <a:defRPr/>
            </a:lvl1pPr>
          </a:lstStyle>
          <a:p>
            <a:pPr>
              <a:defRPr/>
            </a:pPr>
            <a:endParaRPr lang="ru-RU"/>
          </a:p>
        </p:txBody>
      </p:sp>
      <p:sp>
        <p:nvSpPr>
          <p:cNvPr id="5" name="Номер слайда 22"/>
          <p:cNvSpPr>
            <a:spLocks noGrp="1"/>
          </p:cNvSpPr>
          <p:nvPr>
            <p:ph type="sldNum" sz="quarter" idx="12"/>
          </p:nvPr>
        </p:nvSpPr>
        <p:spPr>
          <a:ln/>
        </p:spPr>
        <p:txBody>
          <a:bodyPr/>
          <a:lstStyle>
            <a:lvl1pPr>
              <a:defRPr/>
            </a:lvl1pPr>
          </a:lstStyle>
          <a:p>
            <a:pPr>
              <a:defRPr/>
            </a:pPr>
            <a:fld id="{3E4446A4-AB0F-4175-B690-FC5DE0D1378D}" type="slidenum">
              <a:rPr lang="ru-RU"/>
              <a:pPr>
                <a:defRPr/>
              </a:pPr>
              <a:t>‹#›</a:t>
            </a:fld>
            <a:endParaRPr lang="ru-RU"/>
          </a:p>
        </p:txBody>
      </p:sp>
    </p:spTree>
    <p:extLst>
      <p:ext uri="{BB962C8B-B14F-4D97-AF65-F5344CB8AC3E}">
        <p14:creationId xmlns:p14="http://schemas.microsoft.com/office/powerpoint/2010/main" val="2745365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a:ln/>
        </p:spPr>
        <p:txBody>
          <a:bodyPr/>
          <a:lstStyle>
            <a:lvl1pPr>
              <a:defRPr/>
            </a:lvl1pPr>
          </a:lstStyle>
          <a:p>
            <a:pPr>
              <a:defRPr/>
            </a:pPr>
            <a:fld id="{E0472137-01E8-45CC-A35B-B7BDB99A54F8}" type="datetimeFigureOut">
              <a:rPr lang="ru-RU"/>
              <a:pPr>
                <a:defRPr/>
              </a:pPr>
              <a:t>20.02.2019</a:t>
            </a:fld>
            <a:endParaRPr lang="ru-RU"/>
          </a:p>
        </p:txBody>
      </p:sp>
      <p:sp>
        <p:nvSpPr>
          <p:cNvPr id="3" name="Нижний колонтитул 2"/>
          <p:cNvSpPr>
            <a:spLocks noGrp="1"/>
          </p:cNvSpPr>
          <p:nvPr>
            <p:ph type="ftr" sz="quarter" idx="11"/>
          </p:nvPr>
        </p:nvSpPr>
        <p:spPr>
          <a:ln/>
        </p:spPr>
        <p:txBody>
          <a:bodyPr/>
          <a:lstStyle>
            <a:lvl1pPr>
              <a:defRPr/>
            </a:lvl1pPr>
          </a:lstStyle>
          <a:p>
            <a:pPr>
              <a:defRPr/>
            </a:pPr>
            <a:endParaRPr lang="ru-RU"/>
          </a:p>
        </p:txBody>
      </p:sp>
      <p:sp>
        <p:nvSpPr>
          <p:cNvPr id="4" name="Номер слайда 22"/>
          <p:cNvSpPr>
            <a:spLocks noGrp="1"/>
          </p:cNvSpPr>
          <p:nvPr>
            <p:ph type="sldNum" sz="quarter" idx="12"/>
          </p:nvPr>
        </p:nvSpPr>
        <p:spPr>
          <a:ln/>
        </p:spPr>
        <p:txBody>
          <a:bodyPr/>
          <a:lstStyle>
            <a:lvl1pPr>
              <a:defRPr/>
            </a:lvl1pPr>
          </a:lstStyle>
          <a:p>
            <a:pPr>
              <a:defRPr/>
            </a:pPr>
            <a:fld id="{5AE50828-2CAB-4D14-8B19-D146112CD79D}" type="slidenum">
              <a:rPr lang="ru-RU"/>
              <a:pPr>
                <a:defRPr/>
              </a:pPr>
              <a:t>‹#›</a:t>
            </a:fld>
            <a:endParaRPr lang="ru-RU"/>
          </a:p>
        </p:txBody>
      </p:sp>
    </p:spTree>
    <p:extLst>
      <p:ext uri="{BB962C8B-B14F-4D97-AF65-F5344CB8AC3E}">
        <p14:creationId xmlns:p14="http://schemas.microsoft.com/office/powerpoint/2010/main" val="65813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normAutofit/>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a:ln/>
        </p:spPr>
        <p:txBody>
          <a:bodyPr/>
          <a:lstStyle>
            <a:lvl1pPr>
              <a:defRPr/>
            </a:lvl1pPr>
          </a:lstStyle>
          <a:p>
            <a:pPr>
              <a:defRPr/>
            </a:pPr>
            <a:fld id="{D5F3AE50-F3B8-4F45-890B-882A6546426C}" type="datetimeFigureOut">
              <a:rPr lang="ru-RU"/>
              <a:pPr>
                <a:defRPr/>
              </a:pPr>
              <a:t>20.02.2019</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A29BCC13-983E-44E0-B0A1-EA3BE0DC6E1B}" type="slidenum">
              <a:rPr lang="ru-RU"/>
              <a:pPr>
                <a:defRPr/>
              </a:pPr>
              <a:t>‹#›</a:t>
            </a:fld>
            <a:endParaRPr lang="ru-RU"/>
          </a:p>
        </p:txBody>
      </p:sp>
    </p:spTree>
    <p:extLst>
      <p:ext uri="{BB962C8B-B14F-4D97-AF65-F5344CB8AC3E}">
        <p14:creationId xmlns:p14="http://schemas.microsoft.com/office/powerpoint/2010/main" val="2322727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t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a:ln/>
        </p:spPr>
        <p:txBody>
          <a:bodyPr/>
          <a:lstStyle>
            <a:lvl1pPr>
              <a:defRPr/>
            </a:lvl1pPr>
          </a:lstStyle>
          <a:p>
            <a:pPr>
              <a:defRPr/>
            </a:pPr>
            <a:fld id="{11731E96-775B-4EB2-9C40-534E38A926FB}" type="datetimeFigureOut">
              <a:rPr lang="ru-RU"/>
              <a:pPr>
                <a:defRPr/>
              </a:pPr>
              <a:t>20.02.2019</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CDD1326D-7C3E-4E1D-A9F6-B59B622EB43F}" type="slidenum">
              <a:rPr lang="ru-RU"/>
              <a:pPr>
                <a:defRPr/>
              </a:pPr>
              <a:t>‹#›</a:t>
            </a:fld>
            <a:endParaRPr lang="ru-RU"/>
          </a:p>
        </p:txBody>
      </p:sp>
    </p:spTree>
    <p:extLst>
      <p:ext uri="{BB962C8B-B14F-4D97-AF65-F5344CB8AC3E}">
        <p14:creationId xmlns:p14="http://schemas.microsoft.com/office/powerpoint/2010/main" val="384425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ctr" anchorCtr="0" compatLnSpc="1">
            <a:prstTxWarp prst="textNoShape">
              <a:avLst/>
            </a:prstTxWarp>
          </a:bodyPr>
          <a:lstStyle/>
          <a:p>
            <a:r>
              <a:rPr lang="ru-RU" smtClean="0"/>
              <a:t>Образец заголовка</a:t>
            </a:r>
            <a:endParaRPr lang="en-US"/>
          </a:p>
        </p:txBody>
      </p:sp>
      <p:sp>
        <p:nvSpPr>
          <p:cNvPr id="14339" name="Текст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bwMode="auto">
          <a:xfrm>
            <a:off x="4572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b" anchorCtr="0" compatLnSpc="1">
            <a:prstTxWarp prst="textNoShape">
              <a:avLst/>
            </a:prstTxWarp>
          </a:bodyPr>
          <a:lstStyle>
            <a:lvl1pPr algn="l"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E56FBC7E-5C50-4362-8944-99741943EE2C}" type="datetimeFigureOut">
              <a:rPr lang="ru-RU"/>
              <a:pPr>
                <a:defRPr/>
              </a:pPr>
              <a:t>20.02.2019</a:t>
            </a:fld>
            <a:endParaRPr lang="ru-RU"/>
          </a:p>
        </p:txBody>
      </p:sp>
      <p:sp>
        <p:nvSpPr>
          <p:cNvPr id="3" name="Нижний колонтитул 2"/>
          <p:cNvSpPr>
            <a:spLocks noGrp="1"/>
          </p:cNvSpPr>
          <p:nvPr>
            <p:ph type="ftr" sz="quarter" idx="3"/>
          </p:nvPr>
        </p:nvSpPr>
        <p:spPr bwMode="auto">
          <a:xfrm>
            <a:off x="3124200" y="6416675"/>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b" anchorCtr="0" compatLnSpc="1">
            <a:prstTxWarp prst="textNoShape">
              <a:avLst/>
            </a:prstTxWarp>
          </a:bodyPr>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ru-RU"/>
          </a:p>
        </p:txBody>
      </p:sp>
      <p:sp>
        <p:nvSpPr>
          <p:cNvPr id="23" name="Номер слайда 22"/>
          <p:cNvSpPr>
            <a:spLocks noGrp="1"/>
          </p:cNvSpPr>
          <p:nvPr>
            <p:ph type="sldNum" sz="quarter" idx="4"/>
          </p:nvPr>
        </p:nvSpPr>
        <p:spPr bwMode="auto">
          <a:xfrm>
            <a:off x="7924800" y="6416675"/>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15" rIns="0" bIns="45715" numCol="1" anchor="b" anchorCtr="0" compatLnSpc="1">
            <a:prstTxWarp prst="textNoShape">
              <a:avLst/>
            </a:prstTxWarp>
          </a:bodyPr>
          <a:lstStyle>
            <a:lvl1pPr algn="r"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7F993312-7490-4D28-911F-AE7DC2059D7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 id="2147483673" r:id="rId13"/>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Constantia" pitchFamily="18" charset="0"/>
        </a:defRPr>
      </a:lvl2pPr>
      <a:lvl3pPr algn="ctr" rtl="0" fontAlgn="base">
        <a:spcBef>
          <a:spcPct val="0"/>
        </a:spcBef>
        <a:spcAft>
          <a:spcPct val="0"/>
        </a:spcAft>
        <a:defRPr sz="4100" b="1">
          <a:solidFill>
            <a:schemeClr val="tx1"/>
          </a:solidFill>
          <a:latin typeface="Constantia" pitchFamily="18" charset="0"/>
        </a:defRPr>
      </a:lvl3pPr>
      <a:lvl4pPr algn="ctr" rtl="0" fontAlgn="base">
        <a:spcBef>
          <a:spcPct val="0"/>
        </a:spcBef>
        <a:spcAft>
          <a:spcPct val="0"/>
        </a:spcAft>
        <a:defRPr sz="4100" b="1">
          <a:solidFill>
            <a:schemeClr val="tx1"/>
          </a:solidFill>
          <a:latin typeface="Constantia" pitchFamily="18" charset="0"/>
        </a:defRPr>
      </a:lvl4pPr>
      <a:lvl5pPr algn="ctr" rtl="0" fontAlgn="base">
        <a:spcBef>
          <a:spcPct val="0"/>
        </a:spcBef>
        <a:spcAft>
          <a:spcPct val="0"/>
        </a:spcAft>
        <a:defRPr sz="4100" b="1">
          <a:solidFill>
            <a:schemeClr val="tx1"/>
          </a:solidFill>
          <a:latin typeface="Constantia" pitchFamily="18" charset="0"/>
        </a:defRPr>
      </a:lvl5pPr>
      <a:lvl6pPr marL="457200" algn="ctr" rtl="0" fontAlgn="base">
        <a:spcBef>
          <a:spcPct val="0"/>
        </a:spcBef>
        <a:spcAft>
          <a:spcPct val="0"/>
        </a:spcAft>
        <a:defRPr sz="4100" b="1">
          <a:solidFill>
            <a:schemeClr val="tx1"/>
          </a:solidFill>
          <a:latin typeface="Constantia" pitchFamily="18" charset="0"/>
        </a:defRPr>
      </a:lvl6pPr>
      <a:lvl7pPr marL="914400" algn="ctr" rtl="0" fontAlgn="base">
        <a:spcBef>
          <a:spcPct val="0"/>
        </a:spcBef>
        <a:spcAft>
          <a:spcPct val="0"/>
        </a:spcAft>
        <a:defRPr sz="4100" b="1">
          <a:solidFill>
            <a:schemeClr val="tx1"/>
          </a:solidFill>
          <a:latin typeface="Constantia" pitchFamily="18" charset="0"/>
        </a:defRPr>
      </a:lvl7pPr>
      <a:lvl8pPr marL="1371600" algn="ctr" rtl="0" fontAlgn="base">
        <a:spcBef>
          <a:spcPct val="0"/>
        </a:spcBef>
        <a:spcAft>
          <a:spcPct val="0"/>
        </a:spcAft>
        <a:defRPr sz="4100" b="1">
          <a:solidFill>
            <a:schemeClr val="tx1"/>
          </a:solidFill>
          <a:latin typeface="Constantia" pitchFamily="18" charset="0"/>
        </a:defRPr>
      </a:lvl8pPr>
      <a:lvl9pPr marL="1828800" algn="ctr" rtl="0" fontAlgn="base">
        <a:spcBef>
          <a:spcPct val="0"/>
        </a:spcBef>
        <a:spcAft>
          <a:spcPct val="0"/>
        </a:spcAft>
        <a:defRPr sz="4100" b="1">
          <a:solidFill>
            <a:schemeClr val="tx1"/>
          </a:solidFill>
          <a:latin typeface="Constantia" pitchFamily="18" charset="0"/>
        </a:defRPr>
      </a:lvl9pPr>
    </p:titleStyle>
    <p:bodyStyle>
      <a:lvl1pPr marL="547688" indent="-411163" algn="l" rtl="0" fontAlgn="base">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5.pn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6.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_____Microsoft_Excel_97-20031.xls"/><Relationship Id="rId5" Type="http://schemas.openxmlformats.org/officeDocument/2006/relationships/oleObject" Target="../embeddings/oleObject1.bin"/><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1916832"/>
            <a:ext cx="7509986" cy="1828800"/>
          </a:xfrm>
        </p:spPr>
        <p:txBody>
          <a:bodyPr>
            <a:normAutofit/>
          </a:bodyPr>
          <a:lstStyle/>
          <a:p>
            <a:pPr fontAlgn="auto">
              <a:spcAft>
                <a:spcPts val="0"/>
              </a:spcAft>
              <a:defRPr/>
            </a:pPr>
            <a:r>
              <a:rPr lang="ru-RU" sz="2800" dirty="0" smtClean="0">
                <a:solidFill>
                  <a:schemeClr val="accent1">
                    <a:lumMod val="50000"/>
                  </a:schemeClr>
                </a:solidFill>
                <a:effectLst/>
              </a:rPr>
              <a:t>О </a:t>
            </a:r>
            <a:r>
              <a:rPr lang="ru-RU" sz="2800" dirty="0" smtClean="0">
                <a:solidFill>
                  <a:schemeClr val="accent1">
                    <a:lumMod val="50000"/>
                  </a:schemeClr>
                </a:solidFill>
                <a:effectLst/>
              </a:rPr>
              <a:t>ПРОЕКТЕ БЮДЖЕТА </a:t>
            </a:r>
            <a:r>
              <a:rPr lang="ru-RU" sz="2800" dirty="0" smtClean="0">
                <a:solidFill>
                  <a:schemeClr val="accent1">
                    <a:lumMod val="50000"/>
                  </a:schemeClr>
                </a:solidFill>
                <a:effectLst/>
              </a:rPr>
              <a:t>ДУБОВСКОГО СЕЛЬСКОГО ПОСЕЛЕНИЯ ДУБОВСКОГО РАЙОНА НА 2019 ГОД И НА ПЛАНОВЫЙ ПЕРИОД 2020 И 2021 ГОДОВ</a:t>
            </a:r>
            <a:endParaRPr lang="ru-RU" sz="2800" dirty="0">
              <a:solidFill>
                <a:schemeClr val="accent1">
                  <a:lumMod val="50000"/>
                </a:schemeClr>
              </a:solidFill>
              <a:effectLst/>
            </a:endParaRPr>
          </a:p>
        </p:txBody>
      </p:sp>
      <p:sp>
        <p:nvSpPr>
          <p:cNvPr id="1028" name="Подзаголовок 2"/>
          <p:cNvSpPr>
            <a:spLocks noGrp="1"/>
          </p:cNvSpPr>
          <p:nvPr>
            <p:ph type="subTitle" idx="1"/>
          </p:nvPr>
        </p:nvSpPr>
        <p:spPr>
          <a:xfrm>
            <a:off x="971600" y="260648"/>
            <a:ext cx="7056437" cy="1296988"/>
          </a:xfrm>
        </p:spPr>
        <p:txBody>
          <a:bodyPr/>
          <a:lstStyle/>
          <a:p>
            <a:pPr marL="136525">
              <a:lnSpc>
                <a:spcPct val="80000"/>
              </a:lnSpc>
            </a:pPr>
            <a:r>
              <a:rPr lang="ru-RU" sz="1400" dirty="0" smtClean="0"/>
              <a:t>РОССИЙСКАЯ ФЕДЕРАЦИЯ</a:t>
            </a:r>
          </a:p>
          <a:p>
            <a:pPr marL="136525">
              <a:lnSpc>
                <a:spcPct val="80000"/>
              </a:lnSpc>
            </a:pPr>
            <a:r>
              <a:rPr lang="ru-RU" sz="1400" dirty="0" smtClean="0"/>
              <a:t>РОСТОВСКАЯ ОБЛАСТЬ</a:t>
            </a:r>
          </a:p>
          <a:p>
            <a:pPr marL="136525">
              <a:lnSpc>
                <a:spcPct val="80000"/>
              </a:lnSpc>
            </a:pPr>
            <a:r>
              <a:rPr lang="ru-RU" sz="1400" dirty="0" smtClean="0"/>
              <a:t>ДУБОВСКИЙ РАЙОН</a:t>
            </a:r>
          </a:p>
          <a:p>
            <a:pPr marL="136525">
              <a:lnSpc>
                <a:spcPct val="80000"/>
              </a:lnSpc>
            </a:pPr>
            <a:r>
              <a:rPr lang="ru-RU" sz="1400" dirty="0" smtClean="0"/>
              <a:t>СОБРАНИЕ ДЕПУТАТОВ ДУБОВСКОГО</a:t>
            </a:r>
          </a:p>
          <a:p>
            <a:pPr marL="136525">
              <a:lnSpc>
                <a:spcPct val="80000"/>
              </a:lnSpc>
            </a:pPr>
            <a:r>
              <a:rPr lang="ru-RU" sz="1400" dirty="0" smtClean="0"/>
              <a:t>СЕЛЬСКОГО ПОСЕЛЕНИЯ</a:t>
            </a:r>
          </a:p>
        </p:txBody>
      </p:sp>
      <p:pic>
        <p:nvPicPr>
          <p:cNvPr id="1026" name="SapphireHiddenControl"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96000" cy="4067175"/>
          </a:xfrm>
          <a:prstGeom prst="rect">
            <a:avLst/>
          </a:prstGeom>
          <a:noFill/>
          <a:ln>
            <a:noFill/>
          </a:ln>
          <a:extLst>
            <a:ext uri="{91240B29-F687-4F45-9708-019B960494DF}">
              <a14:hiddenLine xmlns:a14="http://schemas.microsoft.com/office/drawing/2010/main" w="9525">
                <a:noFill/>
                <a:miter lim="800000"/>
                <a:headEnd/>
                <a:tailEnd/>
              </a14:hiddenLine>
            </a:ext>
          </a:extLst>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950" y="3933056"/>
            <a:ext cx="7560840" cy="18897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225425"/>
            <a:ext cx="8832850" cy="768350"/>
            <a:chOff x="73" y="142"/>
            <a:chExt cx="5564" cy="484"/>
          </a:xfrm>
        </p:grpSpPr>
        <p:pic>
          <p:nvPicPr>
            <p:cNvPr id="21510"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1511" name="Text Box 7"/>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Структура расходов </a:t>
              </a:r>
              <a:r>
                <a:rPr lang="ru-RU" sz="2400" dirty="0" smtClean="0"/>
                <a:t> </a:t>
              </a:r>
              <a:r>
                <a:rPr lang="ru-RU" sz="2400" dirty="0" smtClean="0"/>
                <a:t>проекта бюджета </a:t>
              </a:r>
              <a:r>
                <a:rPr lang="ru-RU" sz="2400" dirty="0"/>
                <a:t>по отраслям в </a:t>
              </a:r>
              <a:r>
                <a:rPr lang="ru-RU" sz="2400" dirty="0" smtClean="0"/>
                <a:t>2019 </a:t>
              </a:r>
              <a:r>
                <a:rPr lang="ru-RU" sz="2400" dirty="0"/>
                <a:t>году</a:t>
              </a:r>
            </a:p>
          </p:txBody>
        </p:sp>
      </p:grpSp>
      <p:graphicFrame>
        <p:nvGraphicFramePr>
          <p:cNvPr id="3" name="Object 18"/>
          <p:cNvGraphicFramePr>
            <a:graphicFrameLocks noChangeAspect="1"/>
          </p:cNvGraphicFramePr>
          <p:nvPr>
            <p:extLst>
              <p:ext uri="{D42A27DB-BD31-4B8C-83A1-F6EECF244321}">
                <p14:modId xmlns:p14="http://schemas.microsoft.com/office/powerpoint/2010/main" val="3523666716"/>
              </p:ext>
            </p:extLst>
          </p:nvPr>
        </p:nvGraphicFramePr>
        <p:xfrm>
          <a:off x="446337" y="1175544"/>
          <a:ext cx="8364289" cy="5010968"/>
        </p:xfrm>
        <a:graphic>
          <a:graphicData uri="http://schemas.openxmlformats.org/drawingml/2006/chart">
            <c:chart xmlns:c="http://schemas.openxmlformats.org/drawingml/2006/chart" xmlns:r="http://schemas.openxmlformats.org/officeDocument/2006/relationships" r:id="rId4"/>
          </a:graphicData>
        </a:graphic>
      </p:graphicFrame>
      <p:sp>
        <p:nvSpPr>
          <p:cNvPr id="21524" name="Rectangle 20"/>
          <p:cNvSpPr>
            <a:spLocks noChangeArrowheads="1"/>
          </p:cNvSpPr>
          <p:nvPr/>
        </p:nvSpPr>
        <p:spPr bwMode="auto">
          <a:xfrm>
            <a:off x="7956550" y="1268413"/>
            <a:ext cx="1027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ru-RU" sz="1600" dirty="0">
                <a:latin typeface="Arial" charset="0"/>
              </a:rPr>
              <a:t>тыс. руб.</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225425"/>
            <a:ext cx="8832850" cy="768350"/>
            <a:chOff x="73" y="142"/>
            <a:chExt cx="5564" cy="484"/>
          </a:xfrm>
        </p:grpSpPr>
        <p:pic>
          <p:nvPicPr>
            <p:cNvPr id="30721"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3072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smtClean="0"/>
                <a:t>Проект расходов </a:t>
              </a:r>
              <a:r>
                <a:rPr lang="ru-RU" sz="2400" dirty="0" smtClean="0"/>
                <a:t>бюджета </a:t>
              </a:r>
              <a:r>
                <a:rPr lang="ru-RU" sz="2400" dirty="0"/>
                <a:t>на культуру</a:t>
              </a:r>
            </a:p>
          </p:txBody>
        </p:sp>
      </p:grpSp>
      <p:sp>
        <p:nvSpPr>
          <p:cNvPr id="30726" name="Прямоугольник 4"/>
          <p:cNvSpPr>
            <a:spLocks noChangeArrowheads="1"/>
          </p:cNvSpPr>
          <p:nvPr/>
        </p:nvSpPr>
        <p:spPr bwMode="auto">
          <a:xfrm>
            <a:off x="3708400" y="1341438"/>
            <a:ext cx="52562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r>
              <a:rPr lang="ru-RU">
                <a:solidFill>
                  <a:srgbClr val="FF0000"/>
                </a:solidFill>
                <a:latin typeface="Constantia" pitchFamily="18" charset="0"/>
              </a:rPr>
              <a:t> </a:t>
            </a:r>
          </a:p>
        </p:txBody>
      </p:sp>
      <p:sp>
        <p:nvSpPr>
          <p:cNvPr id="30727" name="Прямоугольник 5"/>
          <p:cNvSpPr>
            <a:spLocks noChangeArrowheads="1"/>
          </p:cNvSpPr>
          <p:nvPr/>
        </p:nvSpPr>
        <p:spPr bwMode="auto">
          <a:xfrm>
            <a:off x="250825" y="1052513"/>
            <a:ext cx="8642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just"/>
            <a:endParaRPr lang="ru-RU" sz="1400"/>
          </a:p>
        </p:txBody>
      </p:sp>
      <p:sp>
        <p:nvSpPr>
          <p:cNvPr id="30741" name="Rectangle 21"/>
          <p:cNvSpPr>
            <a:spLocks noGrp="1"/>
          </p:cNvSpPr>
          <p:nvPr>
            <p:ph type="body" sz="half" idx="4294967295"/>
          </p:nvPr>
        </p:nvSpPr>
        <p:spPr>
          <a:xfrm>
            <a:off x="250825" y="1052513"/>
            <a:ext cx="3889375" cy="2592511"/>
          </a:xfrm>
        </p:spPr>
        <p:txBody>
          <a:bodyPr/>
          <a:lstStyle/>
          <a:p>
            <a:pPr marL="3175" indent="-3175" algn="just">
              <a:lnSpc>
                <a:spcPct val="80000"/>
              </a:lnSpc>
              <a:buFont typeface="Wingdings 2" pitchFamily="18" charset="2"/>
              <a:buNone/>
            </a:pPr>
            <a:r>
              <a:rPr lang="ru-RU" sz="1400" dirty="0" smtClean="0">
                <a:latin typeface="Times New Roman" pitchFamily="18" charset="0"/>
              </a:rPr>
              <a:t>	</a:t>
            </a:r>
            <a:r>
              <a:rPr lang="ru-RU" sz="800" dirty="0" smtClean="0">
                <a:latin typeface="Times New Roman" pitchFamily="18" charset="0"/>
              </a:rPr>
              <a:t>      </a:t>
            </a:r>
          </a:p>
          <a:p>
            <a:pPr marL="3175" indent="357188" algn="just">
              <a:lnSpc>
                <a:spcPct val="80000"/>
              </a:lnSpc>
              <a:buFont typeface="Wingdings 2" pitchFamily="18" charset="2"/>
              <a:buNone/>
            </a:pPr>
            <a:r>
              <a:rPr lang="ru-RU" sz="1400" dirty="0" smtClean="0">
                <a:latin typeface="Times New Roman" pitchFamily="18" charset="0"/>
              </a:rPr>
              <a:t>В Дубовском сельском поселении функционируют следующие  учреждения культуры:</a:t>
            </a:r>
          </a:p>
          <a:p>
            <a:pPr marL="3175" indent="-3175" algn="just">
              <a:lnSpc>
                <a:spcPct val="80000"/>
              </a:lnSpc>
              <a:buFont typeface="Wingdings 2" pitchFamily="18" charset="2"/>
              <a:buNone/>
            </a:pPr>
            <a:endParaRPr lang="ru-RU" sz="800" dirty="0" smtClean="0">
              <a:latin typeface="Times New Roman" pitchFamily="18" charset="0"/>
            </a:endParaRPr>
          </a:p>
          <a:p>
            <a:pPr marL="285750" indent="-285750" algn="just">
              <a:lnSpc>
                <a:spcPct val="80000"/>
              </a:lnSpc>
              <a:buFontTx/>
              <a:buChar char="-"/>
            </a:pPr>
            <a:r>
              <a:rPr lang="ru-RU" sz="1400" dirty="0" smtClean="0">
                <a:latin typeface="Times New Roman" pitchFamily="18" charset="0"/>
              </a:rPr>
              <a:t>муниципальное бюджетные учреждение культуры «</a:t>
            </a:r>
            <a:r>
              <a:rPr lang="ru-RU" sz="1400" dirty="0" err="1" smtClean="0">
                <a:latin typeface="Times New Roman" pitchFamily="18" charset="0"/>
              </a:rPr>
              <a:t>Ериковский</a:t>
            </a:r>
            <a:r>
              <a:rPr lang="ru-RU" sz="1400" dirty="0" smtClean="0">
                <a:latin typeface="Times New Roman" pitchFamily="18" charset="0"/>
              </a:rPr>
              <a:t> сельский дом культуры»</a:t>
            </a:r>
          </a:p>
          <a:p>
            <a:pPr marL="285750" indent="-285750" algn="just">
              <a:lnSpc>
                <a:spcPct val="80000"/>
              </a:lnSpc>
              <a:buFontTx/>
              <a:buChar char="-"/>
            </a:pPr>
            <a:endParaRPr lang="ru-RU" sz="800" dirty="0">
              <a:latin typeface="Times New Roman" pitchFamily="18" charset="0"/>
            </a:endParaRPr>
          </a:p>
          <a:p>
            <a:pPr marL="0" indent="0" algn="just">
              <a:lnSpc>
                <a:spcPct val="80000"/>
              </a:lnSpc>
              <a:buNone/>
            </a:pPr>
            <a:endParaRPr lang="ru-RU" sz="1400" dirty="0" smtClean="0">
              <a:latin typeface="Times New Roman" pitchFamily="18" charset="0"/>
            </a:endParaRPr>
          </a:p>
          <a:p>
            <a:pPr marL="3175" indent="-3175" algn="just">
              <a:lnSpc>
                <a:spcPct val="80000"/>
              </a:lnSpc>
              <a:buFont typeface="Wingdings 2" pitchFamily="18" charset="2"/>
              <a:buNone/>
            </a:pPr>
            <a:endParaRPr lang="ru-RU" sz="1400" dirty="0" smtClean="0">
              <a:latin typeface="Times New Roman" pitchFamily="18" charset="0"/>
            </a:endParaRPr>
          </a:p>
          <a:p>
            <a:pPr marL="3175" indent="-3175">
              <a:lnSpc>
                <a:spcPct val="80000"/>
              </a:lnSpc>
            </a:pPr>
            <a:endParaRPr lang="ru-RU" sz="1400" dirty="0" smtClean="0">
              <a:latin typeface="Times New Roman" pitchFamily="18" charset="0"/>
            </a:endParaRPr>
          </a:p>
          <a:p>
            <a:pPr marL="3175" indent="-3175">
              <a:lnSpc>
                <a:spcPct val="80000"/>
              </a:lnSpc>
            </a:pPr>
            <a:endParaRPr lang="ru-RU" sz="1200" dirty="0" smtClean="0">
              <a:latin typeface="Times New Roman" pitchFamily="18" charset="0"/>
            </a:endParaRPr>
          </a:p>
        </p:txBody>
      </p:sp>
      <p:pic>
        <p:nvPicPr>
          <p:cNvPr id="30749" name="Picture 29"/>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tretch>
            <a:fillRect/>
          </a:stretch>
        </p:blipFill>
        <p:spPr>
          <a:xfrm>
            <a:off x="4855277" y="1166813"/>
            <a:ext cx="3362511" cy="2549525"/>
          </a:xfrm>
          <a:noFill/>
          <a:ln>
            <a:solidFill>
              <a:srgbClr val="FFC000"/>
            </a:solidFill>
          </a:ln>
        </p:spPr>
      </p:pic>
      <p:graphicFrame>
        <p:nvGraphicFramePr>
          <p:cNvPr id="3" name="Таблица 2"/>
          <p:cNvGraphicFramePr>
            <a:graphicFrameLocks noGrp="1"/>
          </p:cNvGraphicFramePr>
          <p:nvPr>
            <p:extLst>
              <p:ext uri="{D42A27DB-BD31-4B8C-83A1-F6EECF244321}">
                <p14:modId xmlns:p14="http://schemas.microsoft.com/office/powerpoint/2010/main" val="3423643631"/>
              </p:ext>
            </p:extLst>
          </p:nvPr>
        </p:nvGraphicFramePr>
        <p:xfrm>
          <a:off x="1259632" y="4365104"/>
          <a:ext cx="6096000" cy="10109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ru-RU" dirty="0" smtClean="0">
                          <a:solidFill>
                            <a:srgbClr val="CC0000"/>
                          </a:solidFill>
                        </a:rPr>
                        <a:t>1709,3</a:t>
                      </a:r>
                      <a:endParaRPr lang="ru-RU" dirty="0">
                        <a:solidFill>
                          <a:srgbClr val="CC0000"/>
                        </a:solidFill>
                      </a:endParaRPr>
                    </a:p>
                  </a:txBody>
                  <a:tcPr/>
                </a:tc>
                <a:tc>
                  <a:txBody>
                    <a:bodyPr/>
                    <a:lstStyle/>
                    <a:p>
                      <a:pPr algn="ctr"/>
                      <a:r>
                        <a:rPr lang="ru-RU" dirty="0" smtClean="0">
                          <a:solidFill>
                            <a:srgbClr val="CC0000"/>
                          </a:solidFill>
                        </a:rPr>
                        <a:t>1026,8</a:t>
                      </a:r>
                    </a:p>
                    <a:p>
                      <a:pPr algn="ctr"/>
                      <a:endParaRPr lang="ru-RU" dirty="0">
                        <a:solidFill>
                          <a:srgbClr val="CC0000"/>
                        </a:solidFill>
                      </a:endParaRPr>
                    </a:p>
                  </a:txBody>
                  <a:tcPr/>
                </a:tc>
                <a:tc>
                  <a:txBody>
                    <a:bodyPr/>
                    <a:lstStyle/>
                    <a:p>
                      <a:pPr algn="ctr"/>
                      <a:r>
                        <a:rPr lang="ru-RU" dirty="0" smtClean="0">
                          <a:solidFill>
                            <a:srgbClr val="CC0000"/>
                          </a:solidFill>
                        </a:rPr>
                        <a:t>1036,6</a:t>
                      </a:r>
                      <a:endParaRPr lang="ru-RU" dirty="0">
                        <a:solidFill>
                          <a:srgbClr val="CC0000"/>
                        </a:solidFill>
                      </a:endParaRPr>
                    </a:p>
                  </a:txBody>
                  <a:tcPr/>
                </a:tc>
              </a:tr>
              <a:tr h="370840">
                <a:tc>
                  <a:txBody>
                    <a:bodyPr/>
                    <a:lstStyle/>
                    <a:p>
                      <a:pPr algn="ctr"/>
                      <a:r>
                        <a:rPr lang="ru-RU" dirty="0" smtClean="0"/>
                        <a:t>2019</a:t>
                      </a:r>
                      <a:endParaRPr lang="ru-RU" dirty="0"/>
                    </a:p>
                  </a:txBody>
                  <a:tcPr/>
                </a:tc>
                <a:tc>
                  <a:txBody>
                    <a:bodyPr/>
                    <a:lstStyle/>
                    <a:p>
                      <a:pPr algn="ctr"/>
                      <a:r>
                        <a:rPr lang="ru-RU" dirty="0" smtClean="0"/>
                        <a:t>2020</a:t>
                      </a:r>
                      <a:endParaRPr lang="ru-RU" dirty="0"/>
                    </a:p>
                  </a:txBody>
                  <a:tcPr/>
                </a:tc>
                <a:tc>
                  <a:txBody>
                    <a:bodyPr/>
                    <a:lstStyle/>
                    <a:p>
                      <a:pPr algn="ctr"/>
                      <a:r>
                        <a:rPr lang="ru-RU" dirty="0" smtClean="0"/>
                        <a:t>2021</a:t>
                      </a:r>
                      <a:endParaRPr lang="ru-RU"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7"/>
          <p:cNvSpPr>
            <a:spLocks noGrp="1"/>
          </p:cNvSpPr>
          <p:nvPr>
            <p:ph idx="1"/>
          </p:nvPr>
        </p:nvSpPr>
        <p:spPr>
          <a:xfrm>
            <a:off x="250825" y="333375"/>
            <a:ext cx="8351838" cy="6191250"/>
          </a:xfrm>
          <a:gradFill rotWithShape="1">
            <a:gsLst>
              <a:gs pos="0">
                <a:srgbClr val="CCECFF">
                  <a:alpha val="59000"/>
                </a:srgbClr>
              </a:gs>
              <a:gs pos="100000">
                <a:srgbClr val="FFCC66">
                  <a:alpha val="45000"/>
                </a:srgbClr>
              </a:gs>
            </a:gsLst>
            <a:lin ang="5400000" scaled="1"/>
          </a:gradFill>
        </p:spPr>
        <p:txBody>
          <a:bodyPr/>
          <a:lstStyle/>
          <a:p>
            <a:pPr marL="0" indent="0" algn="ctr">
              <a:spcBef>
                <a:spcPct val="0"/>
              </a:spcBef>
              <a:buFont typeface="Wingdings 2" pitchFamily="18" charset="2"/>
              <a:buNone/>
            </a:pPr>
            <a:endParaRPr lang="ru-RU" b="1" dirty="0" smtClean="0">
              <a:solidFill>
                <a:srgbClr val="CC0000"/>
              </a:solidFill>
            </a:endParaRPr>
          </a:p>
          <a:p>
            <a:pPr marL="0" indent="0" algn="ctr">
              <a:spcBef>
                <a:spcPct val="0"/>
              </a:spcBef>
              <a:buFont typeface="Wingdings 2" pitchFamily="18" charset="2"/>
              <a:buNone/>
            </a:pPr>
            <a:r>
              <a:rPr lang="ru-RU" b="1" dirty="0" smtClean="0">
                <a:solidFill>
                  <a:srgbClr val="CC0000"/>
                </a:solidFill>
                <a:latin typeface="Garamond" pitchFamily="18" charset="0"/>
              </a:rPr>
              <a:t>Уважаемые </a:t>
            </a:r>
            <a:r>
              <a:rPr lang="ru-RU" b="1" smtClean="0">
                <a:solidFill>
                  <a:srgbClr val="CC0000"/>
                </a:solidFill>
                <a:latin typeface="Garamond" pitchFamily="18" charset="0"/>
              </a:rPr>
              <a:t>жители Дубовского </a:t>
            </a:r>
            <a:r>
              <a:rPr lang="ru-RU" b="1" dirty="0" smtClean="0">
                <a:solidFill>
                  <a:srgbClr val="CC0000"/>
                </a:solidFill>
                <a:latin typeface="Garamond" pitchFamily="18" charset="0"/>
              </a:rPr>
              <a:t>сельского поселения!</a:t>
            </a:r>
          </a:p>
          <a:p>
            <a:pPr marL="0" indent="0" algn="ctr">
              <a:spcBef>
                <a:spcPct val="0"/>
              </a:spcBef>
              <a:buFont typeface="Wingdings 2" pitchFamily="18" charset="2"/>
              <a:buNone/>
            </a:pPr>
            <a:endParaRPr lang="ru-RU" sz="3200" b="1" dirty="0" smtClean="0">
              <a:solidFill>
                <a:srgbClr val="FF0000"/>
              </a:solidFill>
              <a:latin typeface="Garamond" pitchFamily="18" charset="0"/>
            </a:endParaRPr>
          </a:p>
          <a:p>
            <a:pPr marL="174625" indent="185738" algn="just">
              <a:spcBef>
                <a:spcPct val="0"/>
              </a:spcBef>
              <a:buFont typeface="Wingdings 2" pitchFamily="18" charset="2"/>
              <a:buNone/>
              <a:tabLst>
                <a:tab pos="174625" algn="l"/>
                <a:tab pos="8074025" algn="l"/>
              </a:tabLst>
            </a:pPr>
            <a:r>
              <a:rPr lang="ru-RU" sz="1800" dirty="0" smtClean="0">
                <a:solidFill>
                  <a:srgbClr val="FF0000"/>
                </a:solidFill>
              </a:rPr>
              <a:t>         </a:t>
            </a:r>
            <a:r>
              <a:rPr lang="ru-RU" sz="1800" dirty="0" smtClean="0"/>
              <a:t>Бюджет играет центральную роль в экономике поселения и решении различных проблем в развитии нашей территории. Внимательное изучение бюджета дает представление о намерениях власти, ее политике, распределении ею финансовых ресурсов. Бюджет затрагивает интересы каждого жителя поселения. А если учитывать, что доходы бюджета формируются за счет средств налогоплательщиков, включая граждан, тема открытости, прозрачности, основных направлений расходования средств бюджета, становится актуальной. Мы надеемся, что данная презентация послужит обеспечению роста интереса граждан к вопросам расходования средств. Только при наличии у граждан возможности высказать свое мнение, можно рассчитывать на то, что население будет активно участвовать  в бюджетном процессе.</a:t>
            </a:r>
          </a:p>
          <a:p>
            <a:pPr marL="0" indent="0" algn="just">
              <a:spcBef>
                <a:spcPct val="0"/>
              </a:spcBef>
              <a:buFont typeface="Wingdings 2" pitchFamily="18" charset="2"/>
              <a:buNone/>
            </a:pPr>
            <a:endParaRPr lang="ru-RU" sz="1800"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p:nvPr>
        </p:nvSpPr>
        <p:spPr>
          <a:xfrm>
            <a:off x="457200" y="274638"/>
            <a:ext cx="8229600" cy="850900"/>
          </a:xfrm>
        </p:spPr>
        <p:txBody>
          <a:bodyPr/>
          <a:lstStyle/>
          <a:p>
            <a:r>
              <a:rPr lang="ru-RU" sz="3200" smtClean="0">
                <a:ln>
                  <a:noFill/>
                </a:ln>
                <a:solidFill>
                  <a:schemeClr val="tx1"/>
                </a:solidFill>
                <a:effectLst/>
              </a:rPr>
              <a:t>  </a:t>
            </a:r>
            <a:r>
              <a:rPr lang="ru-RU" sz="2400" i="1" smtClean="0">
                <a:ln>
                  <a:noFill/>
                </a:ln>
                <a:solidFill>
                  <a:schemeClr val="tx1"/>
                </a:solidFill>
                <a:effectLst/>
              </a:rPr>
              <a:t> </a:t>
            </a:r>
          </a:p>
        </p:txBody>
      </p:sp>
      <p:sp>
        <p:nvSpPr>
          <p:cNvPr id="77827" name="Rectangle 3"/>
          <p:cNvSpPr>
            <a:spLocks noGrp="1"/>
          </p:cNvSpPr>
          <p:nvPr>
            <p:ph type="body" idx="1"/>
          </p:nvPr>
        </p:nvSpPr>
        <p:spPr>
          <a:xfrm>
            <a:off x="250825" y="765175"/>
            <a:ext cx="8424863" cy="5761038"/>
          </a:xfrm>
          <a:gradFill rotWithShape="1">
            <a:gsLst>
              <a:gs pos="0">
                <a:srgbClr val="FFCC66"/>
              </a:gs>
              <a:gs pos="100000">
                <a:srgbClr val="FCE3B6"/>
              </a:gs>
            </a:gsLst>
            <a:lin ang="5400000" scaled="1"/>
          </a:gradFill>
          <a:ln>
            <a:solidFill>
              <a:schemeClr val="bg1"/>
            </a:solidFill>
            <a:miter lim="800000"/>
            <a:headEnd/>
            <a:tailEnd/>
          </a:ln>
        </p:spPr>
        <p:txBody>
          <a:bodyPr anchor="ctr"/>
          <a:lstStyle/>
          <a:p>
            <a:pPr algn="just">
              <a:lnSpc>
                <a:spcPct val="90000"/>
              </a:lnSpc>
              <a:buFont typeface="Wingdings 2" pitchFamily="18" charset="2"/>
              <a:buNone/>
            </a:pPr>
            <a:r>
              <a:rPr lang="ru-RU" b="1" dirty="0" smtClean="0">
                <a:solidFill>
                  <a:srgbClr val="FF0000"/>
                </a:solidFill>
                <a:latin typeface="Times New Roman" pitchFamily="18" charset="0"/>
              </a:rPr>
              <a:t> </a:t>
            </a:r>
          </a:p>
          <a:p>
            <a:pPr algn="just">
              <a:lnSpc>
                <a:spcPct val="90000"/>
              </a:lnSpc>
              <a:buFont typeface="Wingdings 2" pitchFamily="18" charset="2"/>
              <a:buChar char="¨"/>
            </a:pPr>
            <a:r>
              <a:rPr lang="ru-RU" b="1" dirty="0" smtClean="0">
                <a:solidFill>
                  <a:srgbClr val="FF0000"/>
                </a:solidFill>
                <a:latin typeface="Times New Roman" pitchFamily="18" charset="0"/>
              </a:rPr>
              <a:t>Бюджет</a:t>
            </a:r>
            <a:r>
              <a:rPr lang="ru-RU" dirty="0" smtClean="0">
                <a:solidFill>
                  <a:srgbClr val="FF9900"/>
                </a:solidFill>
                <a:latin typeface="Times New Roman" pitchFamily="18" charset="0"/>
              </a:rPr>
              <a:t> </a:t>
            </a:r>
            <a:r>
              <a:rPr lang="ru-RU" dirty="0" smtClean="0">
                <a:solidFill>
                  <a:srgbClr val="000000"/>
                </a:solidFill>
                <a:latin typeface="Times New Roman" pitchFamily="18" charset="0"/>
              </a:rPr>
              <a:t>– </a:t>
            </a:r>
            <a:r>
              <a:rPr lang="ru-RU" sz="2000" b="1" dirty="0" smtClean="0">
                <a:solidFill>
                  <a:srgbClr val="000000"/>
                </a:solidFill>
                <a:effectLst>
                  <a:outerShdw blurRad="38100" dist="38100" dir="2700000" algn="tl">
                    <a:srgbClr val="FFFFFF"/>
                  </a:outerShdw>
                </a:effectLst>
                <a:latin typeface="Times New Roman" pitchFamily="18" charset="0"/>
              </a:rPr>
              <a:t>план доходов и расходов для  обеспечения задач и   функций государства.</a:t>
            </a:r>
            <a:r>
              <a:rPr lang="ru-RU" sz="2000" dirty="0" smtClean="0">
                <a:solidFill>
                  <a:srgbClr val="000000"/>
                </a:solidFill>
                <a:effectLst>
                  <a:outerShdw blurRad="38100" dist="38100" dir="2700000" algn="tl">
                    <a:srgbClr val="FFFFFF"/>
                  </a:outerShdw>
                </a:effectLst>
                <a:latin typeface="Times New Roman" pitchFamily="18" charset="0"/>
              </a:rPr>
              <a:t>  </a:t>
            </a:r>
            <a:r>
              <a:rPr lang="ru-RU" sz="2000" b="1" dirty="0" smtClean="0">
                <a:latin typeface="Times New Roman" pitchFamily="18" charset="0"/>
              </a:rPr>
              <a:t>       </a:t>
            </a:r>
            <a:r>
              <a:rPr lang="ru-RU" sz="1400" b="1" dirty="0" smtClean="0">
                <a:latin typeface="Times New Roman" pitchFamily="18" charset="0"/>
              </a:rPr>
              <a:t> </a:t>
            </a:r>
            <a:endParaRPr lang="ru-RU" sz="1400" dirty="0" smtClean="0">
              <a:latin typeface="Times New Roman" pitchFamily="18" charset="0"/>
            </a:endParaRPr>
          </a:p>
          <a:p>
            <a:pPr algn="just">
              <a:lnSpc>
                <a:spcPct val="90000"/>
              </a:lnSpc>
              <a:buFont typeface="Wingdings 2" pitchFamily="18" charset="2"/>
              <a:buChar char="¨"/>
            </a:pPr>
            <a:endParaRPr lang="ru-RU" sz="1400" b="1"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«Программный бюджет»</a:t>
            </a:r>
            <a:r>
              <a:rPr lang="ru-RU" sz="2000" b="1" dirty="0" smtClean="0">
                <a:solidFill>
                  <a:srgbClr val="CC0000"/>
                </a:solidFill>
                <a:latin typeface="Times New Roman" pitchFamily="18" charset="0"/>
              </a:rPr>
              <a:t> -</a:t>
            </a:r>
            <a:r>
              <a:rPr lang="ru-RU" sz="2000" dirty="0" smtClean="0">
                <a:solidFill>
                  <a:srgbClr val="CC0000"/>
                </a:solidFill>
                <a:latin typeface="Times New Roman" pitchFamily="18" charset="0"/>
              </a:rPr>
              <a:t> </a:t>
            </a:r>
            <a:r>
              <a:rPr lang="ru-RU" sz="2000" dirty="0" smtClean="0">
                <a:latin typeface="Times New Roman" pitchFamily="18" charset="0"/>
              </a:rPr>
              <a:t>бюджет, сформированный в соответствии с утвержденными государственными  и муниципальными программами.</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Дефицит бюджета</a:t>
            </a:r>
            <a:r>
              <a:rPr lang="ru-RU" sz="2000" dirty="0" smtClean="0">
                <a:solidFill>
                  <a:srgbClr val="FF3300"/>
                </a:solidFill>
                <a:latin typeface="Times New Roman" pitchFamily="18" charset="0"/>
              </a:rPr>
              <a:t> -</a:t>
            </a:r>
            <a:r>
              <a:rPr lang="ru-RU" sz="2000" dirty="0" smtClean="0">
                <a:solidFill>
                  <a:srgbClr val="993300"/>
                </a:solidFill>
                <a:latin typeface="Times New Roman" pitchFamily="18" charset="0"/>
              </a:rPr>
              <a:t> </a:t>
            </a:r>
            <a:r>
              <a:rPr lang="ru-RU" sz="2000" dirty="0" smtClean="0">
                <a:latin typeface="Times New Roman" pitchFamily="18" charset="0"/>
              </a:rPr>
              <a:t>расходная часть бюджета превышает доходную.</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Профицит бюджета -</a:t>
            </a:r>
            <a:r>
              <a:rPr lang="ru-RU" sz="2000" dirty="0" smtClean="0">
                <a:solidFill>
                  <a:srgbClr val="993300"/>
                </a:solidFill>
                <a:latin typeface="Times New Roman" pitchFamily="18" charset="0"/>
              </a:rPr>
              <a:t>   </a:t>
            </a:r>
            <a:r>
              <a:rPr lang="ru-RU" sz="2000" dirty="0" smtClean="0">
                <a:latin typeface="Times New Roman" pitchFamily="18" charset="0"/>
              </a:rPr>
              <a:t>положительный остаток бюджета </a:t>
            </a:r>
            <a:r>
              <a:rPr lang="ru-RU" sz="2000" b="1" dirty="0" smtClean="0">
                <a:latin typeface="Times New Roman" pitchFamily="18" charset="0"/>
              </a:rPr>
              <a:t> </a:t>
            </a:r>
            <a:r>
              <a:rPr lang="ru-RU" sz="2000" dirty="0" smtClean="0">
                <a:latin typeface="Times New Roman" pitchFamily="18" charset="0"/>
              </a:rPr>
              <a:t>(доходная часть бюджета превышает расходную).</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Бюджет </a:t>
            </a:r>
            <a:r>
              <a:rPr lang="ru-RU" sz="2000" b="1" dirty="0" smtClean="0">
                <a:solidFill>
                  <a:srgbClr val="FF3300"/>
                </a:solidFill>
                <a:latin typeface="Times New Roman" pitchFamily="18" charset="0"/>
              </a:rPr>
              <a:t>составляется на три года –</a:t>
            </a:r>
            <a:r>
              <a:rPr lang="ru-RU" sz="2000" dirty="0" smtClean="0">
                <a:solidFill>
                  <a:srgbClr val="990033"/>
                </a:solidFill>
                <a:latin typeface="Times New Roman" pitchFamily="18" charset="0"/>
              </a:rPr>
              <a:t> </a:t>
            </a:r>
            <a:r>
              <a:rPr lang="ru-RU" sz="2000" dirty="0" smtClean="0">
                <a:latin typeface="Times New Roman" pitchFamily="18" charset="0"/>
              </a:rPr>
              <a:t>очередной финансовый год и плановый период (например, 2019 год - очередной финансовый год,  2020-2021 годы – плановый период).</a:t>
            </a:r>
          </a:p>
          <a:p>
            <a:pPr>
              <a:lnSpc>
                <a:spcPct val="90000"/>
              </a:lnSpc>
            </a:pPr>
            <a:endParaRPr lang="ru-RU" sz="2000" dirty="0" smtClean="0">
              <a:latin typeface="Times New Roman" pitchFamily="18" charset="0"/>
            </a:endParaRPr>
          </a:p>
        </p:txBody>
      </p:sp>
      <p:grpSp>
        <p:nvGrpSpPr>
          <p:cNvPr id="2" name="Скругленный прямоугольник 1"/>
          <p:cNvGrpSpPr>
            <a:grpSpLocks/>
          </p:cNvGrpSpPr>
          <p:nvPr/>
        </p:nvGrpSpPr>
        <p:grpSpPr bwMode="auto">
          <a:xfrm>
            <a:off x="107950" y="0"/>
            <a:ext cx="9036050" cy="841375"/>
            <a:chOff x="73" y="142"/>
            <a:chExt cx="5564" cy="530"/>
          </a:xfrm>
        </p:grpSpPr>
        <p:pic>
          <p:nvPicPr>
            <p:cNvPr id="77829"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142"/>
              <a:ext cx="5564" cy="530"/>
            </a:xfrm>
            <a:prstGeom prst="rect">
              <a:avLst/>
            </a:prstGeom>
            <a:noFill/>
            <a:extLst>
              <a:ext uri="{909E8E84-426E-40DD-AFC4-6F175D3DCCD1}">
                <a14:hiddenFill xmlns:a14="http://schemas.microsoft.com/office/drawing/2010/main">
                  <a:solidFill>
                    <a:srgbClr val="FFFFFF"/>
                  </a:solidFill>
                </a14:hiddenFill>
              </a:ext>
            </a:extLst>
          </p:spPr>
        </p:pic>
        <p:sp>
          <p:nvSpPr>
            <p:cNvPr id="77830" name="Text Box 6"/>
            <p:cNvSpPr txBox="1">
              <a:spLocks noChangeArrowheads="1"/>
            </p:cNvSpPr>
            <p:nvPr/>
          </p:nvSpPr>
          <p:spPr bwMode="auto">
            <a:xfrm>
              <a:off x="135" y="186"/>
              <a:ext cx="5444"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a:t>Основные понятия</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15888" y="66675"/>
            <a:ext cx="8832850" cy="854075"/>
            <a:chOff x="73" y="42"/>
            <a:chExt cx="5564" cy="538"/>
          </a:xfrm>
        </p:grpSpPr>
        <p:pic>
          <p:nvPicPr>
            <p:cNvPr id="18433" name="Скругленный прямоугольник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8434" name="Text Box 2"/>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b="1"/>
                <a:t>Доходы бюджета</a:t>
              </a:r>
              <a:endParaRPr lang="ru-RU" sz="2400" b="1" i="1"/>
            </a:p>
          </p:txBody>
        </p:sp>
      </p:grpSp>
      <p:sp>
        <p:nvSpPr>
          <p:cNvPr id="18437" name="TextBox 12"/>
          <p:cNvSpPr txBox="1">
            <a:spLocks noChangeArrowheads="1"/>
          </p:cNvSpPr>
          <p:nvPr/>
        </p:nvSpPr>
        <p:spPr bwMode="auto">
          <a:xfrm>
            <a:off x="2627313" y="981075"/>
            <a:ext cx="53990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1600">
                <a:solidFill>
                  <a:srgbClr val="CC0000"/>
                </a:solidFill>
              </a:rPr>
              <a:t>Поступающие в бюджет денежные средства являются </a:t>
            </a:r>
          </a:p>
          <a:p>
            <a:pPr algn="ctr"/>
            <a:r>
              <a:rPr lang="ru-RU" sz="1600" b="1">
                <a:solidFill>
                  <a:srgbClr val="CC0000"/>
                </a:solidFill>
              </a:rPr>
              <a:t>ДОХОДАМИ БЮДЖЕТА</a:t>
            </a:r>
            <a:endParaRPr lang="ru-RU" sz="1600">
              <a:solidFill>
                <a:srgbClr val="CC0000"/>
              </a:solidFill>
            </a:endParaRPr>
          </a:p>
        </p:txBody>
      </p:sp>
      <p:sp>
        <p:nvSpPr>
          <p:cNvPr id="14" name="Стрелка вниз 13"/>
          <p:cNvSpPr>
            <a:spLocks noChangeArrowheads="1"/>
          </p:cNvSpPr>
          <p:nvPr/>
        </p:nvSpPr>
        <p:spPr bwMode="auto">
          <a:xfrm rot="2358155">
            <a:off x="3132138" y="1773238"/>
            <a:ext cx="223837" cy="1025525"/>
          </a:xfrm>
          <a:prstGeom prst="downArrow">
            <a:avLst>
              <a:gd name="adj1" fmla="val 50000"/>
              <a:gd name="adj2" fmla="val 63378"/>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5" name="Стрелка вниз 14"/>
          <p:cNvSpPr>
            <a:spLocks noChangeArrowheads="1"/>
          </p:cNvSpPr>
          <p:nvPr/>
        </p:nvSpPr>
        <p:spPr bwMode="auto">
          <a:xfrm rot="-2353301">
            <a:off x="7235825" y="1773238"/>
            <a:ext cx="223838" cy="1006475"/>
          </a:xfrm>
          <a:prstGeom prst="downArrow">
            <a:avLst>
              <a:gd name="adj1" fmla="val 50000"/>
              <a:gd name="adj2" fmla="val 50106"/>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6" name="Стрелка вниз 15"/>
          <p:cNvSpPr>
            <a:spLocks noChangeArrowheads="1"/>
          </p:cNvSpPr>
          <p:nvPr/>
        </p:nvSpPr>
        <p:spPr bwMode="auto">
          <a:xfrm>
            <a:off x="5003800" y="1844675"/>
            <a:ext cx="223838" cy="936625"/>
          </a:xfrm>
          <a:prstGeom prst="downArrow">
            <a:avLst>
              <a:gd name="adj1" fmla="val 50000"/>
              <a:gd name="adj2" fmla="val 72084"/>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7" name="Скругленный прямоугольник 16"/>
          <p:cNvSpPr>
            <a:spLocks noChangeArrowheads="1"/>
          </p:cNvSpPr>
          <p:nvPr/>
        </p:nvSpPr>
        <p:spPr bwMode="auto">
          <a:xfrm>
            <a:off x="1187450" y="2997200"/>
            <a:ext cx="2232025"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НАЛОГИ</a:t>
            </a:r>
            <a:r>
              <a:rPr lang="ru-RU" sz="1400">
                <a:latin typeface="Constantia" pitchFamily="18" charset="0"/>
              </a:rPr>
              <a:t> – часть доходов граждан и организаций, которые они обязаны заплатить государству (например, налог на доходы физических лиц, налог на прибыль, налог на имущество физических лиц, земельный налог, транспортный налог и др.)</a:t>
            </a:r>
          </a:p>
        </p:txBody>
      </p:sp>
      <p:sp>
        <p:nvSpPr>
          <p:cNvPr id="18" name="Скругленный прямоугольник 17"/>
          <p:cNvSpPr>
            <a:spLocks noChangeArrowheads="1"/>
          </p:cNvSpPr>
          <p:nvPr/>
        </p:nvSpPr>
        <p:spPr bwMode="auto">
          <a:xfrm>
            <a:off x="3924300" y="2997200"/>
            <a:ext cx="2303463"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НЕНАЛОГОВЫЕ ДОХОДЫ</a:t>
            </a:r>
            <a:r>
              <a:rPr lang="ru-RU" sz="1400" b="1">
                <a:latin typeface="Constantia" pitchFamily="18" charset="0"/>
              </a:rPr>
              <a:t> </a:t>
            </a:r>
            <a:r>
              <a:rPr lang="ru-RU" sz="1400">
                <a:latin typeface="Constantia" pitchFamily="18" charset="0"/>
              </a:rPr>
              <a:t>– платежи в виде штрафов, санкций за нарушение законодательства, платежи за пользование имуществом государства, средства самообложения граждан</a:t>
            </a:r>
          </a:p>
        </p:txBody>
      </p:sp>
      <p:sp>
        <p:nvSpPr>
          <p:cNvPr id="19" name="Скругленный прямоугольник 18"/>
          <p:cNvSpPr>
            <a:spLocks noChangeArrowheads="1"/>
          </p:cNvSpPr>
          <p:nvPr/>
        </p:nvSpPr>
        <p:spPr bwMode="auto">
          <a:xfrm>
            <a:off x="6588125" y="3068638"/>
            <a:ext cx="2303463" cy="3313112"/>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БЕЗВОЗМЕЗДНЫЕ ПОСТУПЛЕНИЯ</a:t>
            </a:r>
            <a:r>
              <a:rPr lang="ru-RU" sz="1400" b="1">
                <a:latin typeface="Constantia" pitchFamily="18" charset="0"/>
              </a:rPr>
              <a:t> </a:t>
            </a:r>
            <a:r>
              <a:rPr lang="ru-RU" sz="1400">
                <a:latin typeface="Constantia" pitchFamily="18" charset="0"/>
              </a:rPr>
              <a:t>– средства, которые поступают в бюджет безвозмездно (денежные средства, поступающие из вышестоящего бюджета (например, дотация из областного бюджета), а также безвозмездные перечисления от физических и юридических лиц) </a:t>
            </a:r>
          </a:p>
        </p:txBody>
      </p:sp>
      <p:pic>
        <p:nvPicPr>
          <p:cNvPr id="18466" name="Picture 34" descr="imagesCAXB4YM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981075"/>
            <a:ext cx="2592387" cy="1755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07950" y="0"/>
            <a:ext cx="8832850" cy="854075"/>
            <a:chOff x="73" y="42"/>
            <a:chExt cx="5564" cy="538"/>
          </a:xfrm>
        </p:grpSpPr>
        <p:pic>
          <p:nvPicPr>
            <p:cNvPr id="81925" name="Скругленный прямоугольник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81926" name="Text Box 6"/>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t>Расходы бюджета</a:t>
              </a:r>
              <a:endParaRPr lang="ru-RU" i="1"/>
            </a:p>
          </p:txBody>
        </p:sp>
      </p:grpSp>
      <p:sp>
        <p:nvSpPr>
          <p:cNvPr id="81927" name="Rectangle 7"/>
          <p:cNvSpPr>
            <a:spLocks noChangeArrowheads="1"/>
          </p:cNvSpPr>
          <p:nvPr/>
        </p:nvSpPr>
        <p:spPr bwMode="auto">
          <a:xfrm>
            <a:off x="179388" y="765175"/>
            <a:ext cx="8713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atin typeface="Arial" charset="0"/>
              </a:rPr>
              <a:t>Выплачиваемые из бюджета денежные средства называются </a:t>
            </a:r>
          </a:p>
          <a:p>
            <a:pPr algn="ctr"/>
            <a:r>
              <a:rPr lang="ru-RU" b="1">
                <a:latin typeface="Arial" charset="0"/>
              </a:rPr>
              <a:t>РАСХОДАМИ БЮДЖЕТА</a:t>
            </a:r>
          </a:p>
        </p:txBody>
      </p:sp>
      <p:sp>
        <p:nvSpPr>
          <p:cNvPr id="81929" name="Прямоугольник 29"/>
          <p:cNvSpPr>
            <a:spLocks noChangeArrowheads="1"/>
          </p:cNvSpPr>
          <p:nvPr/>
        </p:nvSpPr>
        <p:spPr bwMode="auto">
          <a:xfrm>
            <a:off x="971550" y="2636838"/>
            <a:ext cx="22320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культуру, </a:t>
            </a:r>
          </a:p>
          <a:p>
            <a:pPr algn="ctr"/>
            <a:r>
              <a:rPr lang="ru-RU" sz="1300" b="1">
                <a:latin typeface="Constantia" pitchFamily="18" charset="0"/>
              </a:rPr>
              <a:t>кинематографию</a:t>
            </a:r>
          </a:p>
        </p:txBody>
      </p:sp>
      <p:sp>
        <p:nvSpPr>
          <p:cNvPr id="81930" name="Прямоугольник 35"/>
          <p:cNvSpPr>
            <a:spLocks noChangeArrowheads="1"/>
          </p:cNvSpPr>
          <p:nvPr/>
        </p:nvSpPr>
        <p:spPr bwMode="auto">
          <a:xfrm>
            <a:off x="827088" y="4365625"/>
            <a:ext cx="24479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жилищно-коммунальное</a:t>
            </a:r>
            <a:r>
              <a:rPr lang="ru-RU" sz="1000" b="1">
                <a:latin typeface="Constantia" pitchFamily="18" charset="0"/>
              </a:rPr>
              <a:t> </a:t>
            </a:r>
            <a:r>
              <a:rPr lang="ru-RU" sz="1300" b="1">
                <a:latin typeface="Constantia" pitchFamily="18" charset="0"/>
              </a:rPr>
              <a:t>хозяйство</a:t>
            </a:r>
          </a:p>
        </p:txBody>
      </p:sp>
      <p:sp>
        <p:nvSpPr>
          <p:cNvPr id="81931" name="Прямоугольник 31"/>
          <p:cNvSpPr>
            <a:spLocks noChangeArrowheads="1"/>
          </p:cNvSpPr>
          <p:nvPr/>
        </p:nvSpPr>
        <p:spPr bwMode="auto">
          <a:xfrm>
            <a:off x="3563938" y="2636838"/>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оборону</a:t>
            </a:r>
            <a:endParaRPr lang="ru-RU" sz="1300" b="1" dirty="0">
              <a:latin typeface="Constantia" pitchFamily="18" charset="0"/>
            </a:endParaRPr>
          </a:p>
        </p:txBody>
      </p:sp>
      <p:sp>
        <p:nvSpPr>
          <p:cNvPr id="81932" name="Прямоугольник 40"/>
          <p:cNvSpPr>
            <a:spLocks noChangeArrowheads="1"/>
          </p:cNvSpPr>
          <p:nvPr/>
        </p:nvSpPr>
        <p:spPr bwMode="auto">
          <a:xfrm>
            <a:off x="3635375" y="4365625"/>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экономику</a:t>
            </a:r>
            <a:endParaRPr lang="ru-RU" sz="1300" b="1" dirty="0">
              <a:latin typeface="Constantia" pitchFamily="18" charset="0"/>
            </a:endParaRPr>
          </a:p>
        </p:txBody>
      </p:sp>
      <p:sp>
        <p:nvSpPr>
          <p:cNvPr id="81933" name="Прямоугольник 42"/>
          <p:cNvSpPr>
            <a:spLocks noChangeArrowheads="1"/>
          </p:cNvSpPr>
          <p:nvPr/>
        </p:nvSpPr>
        <p:spPr bwMode="auto">
          <a:xfrm>
            <a:off x="6084888" y="2708275"/>
            <a:ext cx="2015504"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безопасность</a:t>
            </a:r>
            <a:endParaRPr lang="ru-RU" sz="1300" b="1" dirty="0">
              <a:latin typeface="Constantia" pitchFamily="18" charset="0"/>
            </a:endParaRPr>
          </a:p>
        </p:txBody>
      </p:sp>
      <p:sp>
        <p:nvSpPr>
          <p:cNvPr id="81934" name="Прямоугольник 26"/>
          <p:cNvSpPr>
            <a:spLocks noChangeArrowheads="1"/>
          </p:cNvSpPr>
          <p:nvPr/>
        </p:nvSpPr>
        <p:spPr bwMode="auto">
          <a:xfrm>
            <a:off x="6011863" y="4365625"/>
            <a:ext cx="21605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200" b="1">
                <a:latin typeface="Constantia" pitchFamily="18" charset="0"/>
              </a:rPr>
              <a:t>на общегосударственные вопросы</a:t>
            </a:r>
            <a:r>
              <a:rPr lang="ru-RU" sz="1300" b="1">
                <a:latin typeface="Constantia" pitchFamily="18" charset="0"/>
              </a:rPr>
              <a:t> </a:t>
            </a:r>
          </a:p>
        </p:txBody>
      </p:sp>
      <p:sp>
        <p:nvSpPr>
          <p:cNvPr id="81935" name="Прямоугольник 28"/>
          <p:cNvSpPr>
            <a:spLocks noChangeArrowheads="1"/>
          </p:cNvSpPr>
          <p:nvPr/>
        </p:nvSpPr>
        <p:spPr bwMode="auto">
          <a:xfrm>
            <a:off x="3492500" y="6165850"/>
            <a:ext cx="2160588"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социальную политику</a:t>
            </a:r>
            <a:endParaRPr lang="ru-RU" sz="1300" b="1" dirty="0">
              <a:latin typeface="Constantia" pitchFamily="18" charset="0"/>
            </a:endParaRPr>
          </a:p>
        </p:txBody>
      </p:sp>
      <p:pic>
        <p:nvPicPr>
          <p:cNvPr id="81939" name="Picture 1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42988" y="1481229"/>
            <a:ext cx="2016125" cy="1158692"/>
          </a:xfrm>
          <a:prstGeom prst="rect">
            <a:avLst/>
          </a:prstGeom>
          <a:noFill/>
          <a:extLst>
            <a:ext uri="{909E8E84-426E-40DD-AFC4-6F175D3DCCD1}">
              <a14:hiddenFill xmlns:a14="http://schemas.microsoft.com/office/drawing/2010/main">
                <a:solidFill>
                  <a:srgbClr val="FFFFFF"/>
                </a:solidFill>
              </a14:hiddenFill>
            </a:ext>
          </a:extLst>
        </p:spPr>
      </p:pic>
      <p:pic>
        <p:nvPicPr>
          <p:cNvPr id="81940" name="Picture 20"/>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664109" y="1412875"/>
            <a:ext cx="1915954" cy="1296988"/>
          </a:xfrm>
          <a:prstGeom prst="rect">
            <a:avLst/>
          </a:prstGeom>
          <a:noFill/>
          <a:extLst>
            <a:ext uri="{909E8E84-426E-40DD-AFC4-6F175D3DCCD1}">
              <a14:hiddenFill xmlns:a14="http://schemas.microsoft.com/office/drawing/2010/main">
                <a:solidFill>
                  <a:srgbClr val="FFFFFF"/>
                </a:solidFill>
              </a14:hiddenFill>
            </a:ext>
          </a:extLst>
        </p:spPr>
      </p:pic>
      <p:pic>
        <p:nvPicPr>
          <p:cNvPr id="81941" name="Picture 21"/>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232099" y="1412875"/>
            <a:ext cx="1793139" cy="1343025"/>
          </a:xfrm>
          <a:prstGeom prst="rect">
            <a:avLst/>
          </a:prstGeom>
          <a:noFill/>
          <a:extLst>
            <a:ext uri="{909E8E84-426E-40DD-AFC4-6F175D3DCCD1}">
              <a14:hiddenFill xmlns:a14="http://schemas.microsoft.com/office/drawing/2010/main">
                <a:solidFill>
                  <a:srgbClr val="FFFFFF"/>
                </a:solidFill>
              </a14:hiddenFill>
            </a:ext>
          </a:extLst>
        </p:spPr>
      </p:pic>
      <p:pic>
        <p:nvPicPr>
          <p:cNvPr id="81942" name="Picture 22" descr="жкх"/>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550" y="3141663"/>
            <a:ext cx="2089150" cy="1239837"/>
          </a:xfrm>
          <a:prstGeom prst="rect">
            <a:avLst/>
          </a:prstGeom>
          <a:noFill/>
          <a:extLst>
            <a:ext uri="{909E8E84-426E-40DD-AFC4-6F175D3DCCD1}">
              <a14:hiddenFill xmlns:a14="http://schemas.microsoft.com/office/drawing/2010/main">
                <a:solidFill>
                  <a:srgbClr val="FFFFFF"/>
                </a:solidFill>
              </a14:hiddenFill>
            </a:ext>
          </a:extLst>
        </p:spPr>
      </p:pic>
      <p:pic>
        <p:nvPicPr>
          <p:cNvPr id="81943" name="Picture 23"/>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643306" y="3214686"/>
            <a:ext cx="1915954" cy="1223962"/>
          </a:xfrm>
          <a:prstGeom prst="rect">
            <a:avLst/>
          </a:prstGeom>
          <a:noFill/>
          <a:extLst>
            <a:ext uri="{909E8E84-426E-40DD-AFC4-6F175D3DCCD1}">
              <a14:hiddenFill xmlns:a14="http://schemas.microsoft.com/office/drawing/2010/main">
                <a:solidFill>
                  <a:srgbClr val="FFFFFF"/>
                </a:solidFill>
              </a14:hiddenFill>
            </a:ext>
          </a:extLst>
        </p:spPr>
      </p:pic>
      <p:pic>
        <p:nvPicPr>
          <p:cNvPr id="81944" name="Picture 24" descr="очки"/>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84888" y="3141663"/>
            <a:ext cx="2087562" cy="1225550"/>
          </a:xfrm>
          <a:prstGeom prst="rect">
            <a:avLst/>
          </a:prstGeom>
          <a:noFill/>
          <a:extLst>
            <a:ext uri="{909E8E84-426E-40DD-AFC4-6F175D3DCCD1}">
              <a14:hiddenFill xmlns:a14="http://schemas.microsoft.com/office/drawing/2010/main">
                <a:solidFill>
                  <a:srgbClr val="FFFFFF"/>
                </a:solidFill>
              </a14:hiddenFill>
            </a:ext>
          </a:extLst>
        </p:spPr>
      </p:pic>
      <p:pic>
        <p:nvPicPr>
          <p:cNvPr id="81946" name="Picture 26"/>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3516524" y="4868863"/>
            <a:ext cx="2183976" cy="1222375"/>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1" descr="C:\Users\1\Desktop\iRIN2965Q.jpg"/>
          <p:cNvPicPr>
            <a:picLocks noChangeAspect="1" noChangeArrowheads="1"/>
          </p:cNvPicPr>
          <p:nvPr/>
        </p:nvPicPr>
        <p:blipFill>
          <a:blip r:embed="rId11"/>
          <a:srcRect/>
          <a:stretch>
            <a:fillRect/>
          </a:stretch>
        </p:blipFill>
        <p:spPr bwMode="auto">
          <a:xfrm>
            <a:off x="5857884" y="4786322"/>
            <a:ext cx="2303385" cy="1357322"/>
          </a:xfrm>
          <a:prstGeom prst="rect">
            <a:avLst/>
          </a:prstGeom>
          <a:noFill/>
        </p:spPr>
      </p:pic>
      <p:sp>
        <p:nvSpPr>
          <p:cNvPr id="21" name="Прямоугольник 20"/>
          <p:cNvSpPr/>
          <p:nvPr/>
        </p:nvSpPr>
        <p:spPr>
          <a:xfrm>
            <a:off x="6143636" y="6215082"/>
            <a:ext cx="1714512" cy="369332"/>
          </a:xfrm>
          <a:prstGeom prst="rect">
            <a:avLst/>
          </a:prstGeom>
        </p:spPr>
        <p:txBody>
          <a:bodyPr wrap="square">
            <a:spAutoFit/>
          </a:bodyPr>
          <a:lstStyle/>
          <a:p>
            <a:pPr algn="ctr"/>
            <a:r>
              <a:rPr lang="ru-RU" dirty="0" smtClean="0"/>
              <a:t>     </a:t>
            </a:r>
            <a:r>
              <a:rPr lang="ru-RU" sz="1400" b="1" dirty="0" smtClean="0"/>
              <a:t>на спорт</a:t>
            </a:r>
            <a:endParaRPr lang="ru-RU" sz="1400" b="1" dirty="0"/>
          </a:p>
        </p:txBody>
      </p:sp>
      <p:pic>
        <p:nvPicPr>
          <p:cNvPr id="4098" name="Picture 2" descr="C:\Users\1\Desktop\iMRR3Z6MC.jpg"/>
          <p:cNvPicPr>
            <a:picLocks noChangeAspect="1" noChangeArrowheads="1"/>
          </p:cNvPicPr>
          <p:nvPr/>
        </p:nvPicPr>
        <p:blipFill>
          <a:blip r:embed="rId12" cstate="print"/>
          <a:srcRect/>
          <a:stretch>
            <a:fillRect/>
          </a:stretch>
        </p:blipFill>
        <p:spPr bwMode="auto">
          <a:xfrm>
            <a:off x="928662" y="4857760"/>
            <a:ext cx="2143140" cy="1357322"/>
          </a:xfrm>
          <a:prstGeom prst="rect">
            <a:avLst/>
          </a:prstGeom>
          <a:noFill/>
        </p:spPr>
      </p:pic>
      <p:sp>
        <p:nvSpPr>
          <p:cNvPr id="23" name="Прямоугольник 22"/>
          <p:cNvSpPr/>
          <p:nvPr/>
        </p:nvSpPr>
        <p:spPr>
          <a:xfrm>
            <a:off x="928662" y="6286520"/>
            <a:ext cx="2143140" cy="307777"/>
          </a:xfrm>
          <a:prstGeom prst="rect">
            <a:avLst/>
          </a:prstGeom>
        </p:spPr>
        <p:txBody>
          <a:bodyPr wrap="square">
            <a:spAutoFit/>
          </a:bodyPr>
          <a:lstStyle/>
          <a:p>
            <a:pPr algn="ctr"/>
            <a:r>
              <a:rPr lang="ru-RU" sz="1400" b="1" dirty="0" smtClean="0"/>
              <a:t>на образование</a:t>
            </a:r>
            <a:endParaRPr lang="ru-RU" sz="1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200933" y="199905"/>
            <a:ext cx="8832850" cy="854075"/>
            <a:chOff x="73" y="42"/>
            <a:chExt cx="5564" cy="538"/>
          </a:xfrm>
        </p:grpSpPr>
        <p:pic>
          <p:nvPicPr>
            <p:cNvPr id="2055" name="Скругленный прямоугольник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056" name="Text Box 8"/>
            <p:cNvSpPr txBox="1">
              <a:spLocks noChangeArrowheads="1"/>
            </p:cNvSpPr>
            <p:nvPr/>
          </p:nvSpPr>
          <p:spPr bwMode="auto">
            <a:xfrm>
              <a:off x="133" y="42"/>
              <a:ext cx="5504"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Основные характеристики </a:t>
              </a:r>
              <a:r>
                <a:rPr lang="ru-RU" sz="3600" dirty="0" smtClean="0"/>
                <a:t>проекта </a:t>
              </a:r>
              <a:r>
                <a:rPr lang="ru-RU" sz="3600" dirty="0" smtClean="0"/>
                <a:t>бюджета</a:t>
              </a:r>
              <a:endParaRPr lang="ru-RU" sz="3600" dirty="0"/>
            </a:p>
          </p:txBody>
        </p:sp>
      </p:grpSp>
      <p:sp>
        <p:nvSpPr>
          <p:cNvPr id="8" name="TextBox 7"/>
          <p:cNvSpPr txBox="1">
            <a:spLocks noChangeArrowheads="1"/>
          </p:cNvSpPr>
          <p:nvPr/>
        </p:nvSpPr>
        <p:spPr bwMode="auto">
          <a:xfrm>
            <a:off x="5219700" y="3716338"/>
            <a:ext cx="8270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fontAlgn="auto">
              <a:spcBef>
                <a:spcPts val="0"/>
              </a:spcBef>
              <a:spcAft>
                <a:spcPts val="0"/>
              </a:spcAft>
              <a:defRPr/>
            </a:pPr>
            <a:r>
              <a:rPr lang="ru-RU" sz="8000" dirty="0">
                <a:solidFill>
                  <a:schemeClr val="accent6"/>
                </a:solidFill>
                <a:latin typeface="+mn-lt"/>
              </a:rPr>
              <a:t>!</a:t>
            </a:r>
          </a:p>
        </p:txBody>
      </p:sp>
      <p:graphicFrame>
        <p:nvGraphicFramePr>
          <p:cNvPr id="2063" name="Object 15"/>
          <p:cNvGraphicFramePr>
            <a:graphicFrameLocks noChangeAspect="1"/>
          </p:cNvGraphicFramePr>
          <p:nvPr>
            <p:extLst>
              <p:ext uri="{D42A27DB-BD31-4B8C-83A1-F6EECF244321}">
                <p14:modId xmlns:p14="http://schemas.microsoft.com/office/powerpoint/2010/main" val="1323034527"/>
              </p:ext>
            </p:extLst>
          </p:nvPr>
        </p:nvGraphicFramePr>
        <p:xfrm>
          <a:off x="1106488" y="1125538"/>
          <a:ext cx="7932737" cy="5407025"/>
        </p:xfrm>
        <a:graphic>
          <a:graphicData uri="http://schemas.openxmlformats.org/presentationml/2006/ole">
            <mc:AlternateContent xmlns:mc="http://schemas.openxmlformats.org/markup-compatibility/2006">
              <mc:Choice xmlns:v="urn:schemas-microsoft-com:vml" Requires="v">
                <p:oleObj spid="_x0000_s2132" name="Worksheet" r:id="rId6" imgW="4549209" imgH="3101361" progId="Excel.Sheet.8">
                  <p:embed/>
                </p:oleObj>
              </mc:Choice>
              <mc:Fallback>
                <p:oleObj name="Worksheet" r:id="rId6" imgW="4549209" imgH="3101361" progId="Excel.Sheet.8">
                  <p:embed/>
                  <p:pic>
                    <p:nvPicPr>
                      <p:cNvPr id="0" name="Picture 60"/>
                      <p:cNvPicPr>
                        <a:picLocks noChangeAspect="1" noChangeArrowheads="1"/>
                      </p:cNvPicPr>
                      <p:nvPr/>
                    </p:nvPicPr>
                    <p:blipFill>
                      <a:blip r:embed="rId7"/>
                      <a:srcRect/>
                      <a:stretch>
                        <a:fillRect/>
                      </a:stretch>
                    </p:blipFill>
                    <p:spPr bwMode="auto">
                      <a:xfrm>
                        <a:off x="1106488" y="1125538"/>
                        <a:ext cx="7932737" cy="540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0" name="TextBox 8"/>
          <p:cNvSpPr txBox="1">
            <a:spLocks noChangeArrowheads="1"/>
          </p:cNvSpPr>
          <p:nvPr/>
        </p:nvSpPr>
        <p:spPr bwMode="auto">
          <a:xfrm>
            <a:off x="6948488" y="2349500"/>
            <a:ext cx="1079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ru-RU"/>
              <a:t>тыс.руб.</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0" y="0"/>
            <a:ext cx="8832850" cy="854075"/>
            <a:chOff x="73" y="88"/>
            <a:chExt cx="5564" cy="538"/>
          </a:xfrm>
        </p:grpSpPr>
        <p:pic>
          <p:nvPicPr>
            <p:cNvPr id="25601"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560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Структура </a:t>
              </a:r>
              <a:r>
                <a:rPr lang="ru-RU" sz="3600" dirty="0" smtClean="0"/>
                <a:t>доходов  </a:t>
              </a:r>
              <a:r>
                <a:rPr lang="ru-RU" sz="3600" dirty="0" smtClean="0"/>
                <a:t>проекта бюджета</a:t>
              </a:r>
              <a:endParaRPr lang="ru-RU" sz="3600" dirty="0"/>
            </a:p>
          </p:txBody>
        </p:sp>
      </p:grpSp>
      <p:sp>
        <p:nvSpPr>
          <p:cNvPr id="103050" name="Control 1674"/>
          <p:cNvSpPr>
            <a:spLocks noRot="1" noChangeArrowheads="1" noChangeShapeType="1" noTextEdit="1"/>
          </p:cNvSpPr>
          <p:nvPr/>
        </p:nvSpPr>
        <p:spPr bwMode="auto">
          <a:xfrm>
            <a:off x="7534275" y="2984500"/>
            <a:ext cx="2305050" cy="1657350"/>
          </a:xfrm>
          <a:prstGeom prst="rect">
            <a:avLst/>
          </a:prstGeom>
          <a:noFill/>
          <a:ln w="1">
            <a:miter lim="800000"/>
            <a:headEnd/>
            <a:tailEnd/>
          </a:ln>
        </p:spPr>
        <p:txBody>
          <a:bodyPr/>
          <a:lstStyle/>
          <a:p>
            <a:endParaRPr lang="ru-RU"/>
          </a:p>
        </p:txBody>
      </p:sp>
      <p:sp>
        <p:nvSpPr>
          <p:cNvPr id="103049" name="Control 1673"/>
          <p:cNvSpPr>
            <a:spLocks noRot="1" noChangeArrowheads="1" noChangeShapeType="1" noTextEdit="1"/>
          </p:cNvSpPr>
          <p:nvPr/>
        </p:nvSpPr>
        <p:spPr bwMode="auto">
          <a:xfrm>
            <a:off x="7543800" y="1165225"/>
            <a:ext cx="2286000" cy="1819275"/>
          </a:xfrm>
          <a:prstGeom prst="rect">
            <a:avLst/>
          </a:prstGeom>
          <a:noFill/>
          <a:ln w="1">
            <a:miter lim="800000"/>
            <a:headEnd/>
            <a:tailEnd/>
          </a:ln>
        </p:spPr>
        <p:txBody>
          <a:bodyPr/>
          <a:lstStyle/>
          <a:p>
            <a:endParaRPr lang="ru-RU"/>
          </a:p>
        </p:txBody>
      </p:sp>
      <p:sp>
        <p:nvSpPr>
          <p:cNvPr id="103601" name="Control 2225"/>
          <p:cNvSpPr>
            <a:spLocks noRot="1" noChangeArrowheads="1" noChangeShapeType="1" noTextEdit="1"/>
          </p:cNvSpPr>
          <p:nvPr/>
        </p:nvSpPr>
        <p:spPr bwMode="auto">
          <a:xfrm>
            <a:off x="7642225" y="3738563"/>
            <a:ext cx="2305050" cy="1657350"/>
          </a:xfrm>
          <a:prstGeom prst="rect">
            <a:avLst/>
          </a:prstGeom>
          <a:noFill/>
          <a:ln w="1">
            <a:miter lim="800000"/>
            <a:headEnd/>
            <a:tailEnd/>
          </a:ln>
        </p:spPr>
        <p:txBody>
          <a:bodyPr/>
          <a:lstStyle/>
          <a:p>
            <a:endParaRPr lang="ru-RU"/>
          </a:p>
        </p:txBody>
      </p:sp>
      <p:sp>
        <p:nvSpPr>
          <p:cNvPr id="103602" name="Control 2226"/>
          <p:cNvSpPr>
            <a:spLocks noRot="1" noChangeArrowheads="1" noChangeShapeType="1" noTextEdit="1"/>
          </p:cNvSpPr>
          <p:nvPr/>
        </p:nvSpPr>
        <p:spPr bwMode="auto">
          <a:xfrm>
            <a:off x="7632700" y="1400175"/>
            <a:ext cx="2286000" cy="1819275"/>
          </a:xfrm>
          <a:prstGeom prst="rect">
            <a:avLst/>
          </a:prstGeom>
          <a:noFill/>
          <a:ln w="1">
            <a:miter lim="800000"/>
            <a:headEnd/>
            <a:tailEnd/>
          </a:ln>
        </p:spPr>
        <p:txBody>
          <a:bodyPr/>
          <a:lstStyle/>
          <a:p>
            <a:endParaRPr lang="ru-RU"/>
          </a:p>
        </p:txBody>
      </p:sp>
      <p:graphicFrame>
        <p:nvGraphicFramePr>
          <p:cNvPr id="104126" name="Group 2750"/>
          <p:cNvGraphicFramePr>
            <a:graphicFrameLocks noGrp="1"/>
          </p:cNvGraphicFramePr>
          <p:nvPr>
            <p:extLst>
              <p:ext uri="{D42A27DB-BD31-4B8C-83A1-F6EECF244321}">
                <p14:modId xmlns:p14="http://schemas.microsoft.com/office/powerpoint/2010/main" val="3536203586"/>
              </p:ext>
            </p:extLst>
          </p:nvPr>
        </p:nvGraphicFramePr>
        <p:xfrm>
          <a:off x="179512" y="1052736"/>
          <a:ext cx="8713788" cy="5194712"/>
        </p:xfrm>
        <a:graphic>
          <a:graphicData uri="http://schemas.openxmlformats.org/drawingml/2006/table">
            <a:tbl>
              <a:tblPr/>
              <a:tblGrid>
                <a:gridCol w="2592388"/>
                <a:gridCol w="792162"/>
                <a:gridCol w="792163"/>
                <a:gridCol w="792162"/>
                <a:gridCol w="865188"/>
                <a:gridCol w="2879725"/>
              </a:tblGrid>
              <a:tr h="2596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2019</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2020</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2021</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6448,1</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38,0%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6856,0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7311,9</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28,1</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0,1%</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29,2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30,4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10519,3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61,9%</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6545,0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6521,0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11194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Итого доходов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16995,5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13430,2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13863,3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vMerge="1">
                  <a:txBody>
                    <a:bodyPr/>
                    <a:lstStyle/>
                    <a:p>
                      <a:endParaRPr lang="ru-RU"/>
                    </a:p>
                  </a:txBody>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6448,1</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6856,0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7311,9</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5">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73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4023,0</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62,4%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4324,1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4635,9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72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793,2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922,0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1066,1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493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Земельный налог</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1631,9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25,3%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1609,9</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1609,9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22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2" name="Диаграмма 11"/>
          <p:cNvGraphicFramePr/>
          <p:nvPr>
            <p:extLst>
              <p:ext uri="{D42A27DB-BD31-4B8C-83A1-F6EECF244321}">
                <p14:modId xmlns:p14="http://schemas.microsoft.com/office/powerpoint/2010/main" val="3665782412"/>
              </p:ext>
            </p:extLst>
          </p:nvPr>
        </p:nvGraphicFramePr>
        <p:xfrm>
          <a:off x="6156176" y="1400175"/>
          <a:ext cx="2736304" cy="20288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val="3861051284"/>
              </p:ext>
            </p:extLst>
          </p:nvPr>
        </p:nvGraphicFramePr>
        <p:xfrm>
          <a:off x="6040760" y="3544888"/>
          <a:ext cx="2923728" cy="262041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Структура доходов </a:t>
              </a:r>
              <a:r>
                <a:rPr lang="ru-RU" sz="3600" dirty="0" smtClean="0"/>
                <a:t>проекта бюджета</a:t>
              </a:r>
              <a:endParaRPr lang="ru-RU" sz="3600" dirty="0"/>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p14="http://schemas.microsoft.com/office/powerpoint/2010/main" val="1701351433"/>
              </p:ext>
            </p:extLst>
          </p:nvPr>
        </p:nvGraphicFramePr>
        <p:xfrm>
          <a:off x="179388" y="1196975"/>
          <a:ext cx="8799512" cy="3586441"/>
        </p:xfrm>
        <a:graphic>
          <a:graphicData uri="http://schemas.openxmlformats.org/drawingml/2006/table">
            <a:tbl>
              <a:tblPr/>
              <a:tblGrid>
                <a:gridCol w="2433637"/>
                <a:gridCol w="923925"/>
                <a:gridCol w="782638"/>
                <a:gridCol w="854075"/>
                <a:gridCol w="923925"/>
                <a:gridCol w="2881312"/>
              </a:tblGrid>
              <a:tr h="5038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2019</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2020</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2021</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28,1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29,2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30,4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Денежные взыскания (штрафы), установленные законами субъектов Российской Федерации за несоблюдение муниципальных правовых актов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28,1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29,2</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30,4</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10519,3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6545,0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6521,0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на выравнивание бюджетной обеспеченности</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9020,4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85,8%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5045,1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5014,7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субъектов Российской Федерации и муниципальных образований</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208,4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209,4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215,8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Иные межбюджетные трансферты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1290,5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1290,5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1290,5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2" name="Диаграмма 11"/>
          <p:cNvGraphicFramePr/>
          <p:nvPr>
            <p:extLst>
              <p:ext uri="{D42A27DB-BD31-4B8C-83A1-F6EECF244321}">
                <p14:modId xmlns:p14="http://schemas.microsoft.com/office/powerpoint/2010/main" val="1353992910"/>
              </p:ext>
            </p:extLst>
          </p:nvPr>
        </p:nvGraphicFramePr>
        <p:xfrm>
          <a:off x="6017377" y="1486393"/>
          <a:ext cx="2912766" cy="23075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val="4152830286"/>
              </p:ext>
            </p:extLst>
          </p:nvPr>
        </p:nvGraphicFramePr>
        <p:xfrm>
          <a:off x="6212083" y="2970635"/>
          <a:ext cx="2696742" cy="215699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152400"/>
            <a:ext cx="8832850" cy="768350"/>
            <a:chOff x="73" y="96"/>
            <a:chExt cx="5564" cy="484"/>
          </a:xfrm>
        </p:grpSpPr>
        <p:pic>
          <p:nvPicPr>
            <p:cNvPr id="26625"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96"/>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6626" name="Text Box 2"/>
            <p:cNvSpPr txBox="1">
              <a:spLocks noChangeArrowheads="1"/>
            </p:cNvSpPr>
            <p:nvPr/>
          </p:nvSpPr>
          <p:spPr bwMode="auto">
            <a:xfrm>
              <a:off x="133" y="139"/>
              <a:ext cx="5449" cy="368"/>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800" dirty="0"/>
                <a:t>Структура </a:t>
              </a:r>
              <a:r>
                <a:rPr lang="ru-RU" sz="2800" dirty="0" smtClean="0"/>
                <a:t>расходов </a:t>
              </a:r>
              <a:r>
                <a:rPr lang="ru-RU" sz="2800" dirty="0"/>
                <a:t>по программному принципу</a:t>
              </a:r>
            </a:p>
          </p:txBody>
        </p:sp>
      </p:grpSp>
      <p:sp>
        <p:nvSpPr>
          <p:cNvPr id="26630" name="AutoShape 6"/>
          <p:cNvSpPr>
            <a:spLocks noChangeArrowheads="1"/>
          </p:cNvSpPr>
          <p:nvPr/>
        </p:nvSpPr>
        <p:spPr bwMode="auto">
          <a:xfrm rot="5400000">
            <a:off x="3816350" y="-1215231"/>
            <a:ext cx="936625" cy="5472113"/>
          </a:xfrm>
          <a:prstGeom prst="flowChartAlternateProcess">
            <a:avLst/>
          </a:prstGeom>
          <a:solidFill>
            <a:schemeClr val="accent1"/>
          </a:solidFill>
          <a:ln w="9525">
            <a:solidFill>
              <a:schemeClr val="tx1"/>
            </a:solidFill>
            <a:miter lim="800000"/>
            <a:headEnd/>
            <a:tailEnd/>
          </a:ln>
          <a:effectLst/>
          <a:extLst/>
        </p:spPr>
        <p:txBody>
          <a:bodyPr rot="10800000" vert="eaVert" wrap="none" anchor="ctr"/>
          <a:lstStyle/>
          <a:p>
            <a:pPr algn="ctr"/>
            <a:r>
              <a:rPr lang="ru-RU" sz="2800" b="1" dirty="0" smtClean="0">
                <a:latin typeface="Arial" charset="0"/>
              </a:rPr>
              <a:t>ПРОЕКТ </a:t>
            </a:r>
            <a:r>
              <a:rPr lang="ru-RU" sz="2800" b="1" dirty="0" smtClean="0">
                <a:latin typeface="Arial" charset="0"/>
              </a:rPr>
              <a:t>БЮДЖЕТА</a:t>
            </a:r>
            <a:endParaRPr lang="ru-RU" sz="2800" b="1" dirty="0">
              <a:latin typeface="Arial" charset="0"/>
            </a:endParaRPr>
          </a:p>
        </p:txBody>
      </p:sp>
      <p:sp>
        <p:nvSpPr>
          <p:cNvPr id="26631" name="AutoShape 7"/>
          <p:cNvSpPr>
            <a:spLocks noChangeArrowheads="1"/>
          </p:cNvSpPr>
          <p:nvPr/>
        </p:nvSpPr>
        <p:spPr bwMode="auto">
          <a:xfrm rot="5400000">
            <a:off x="3886994" y="8731"/>
            <a:ext cx="936625" cy="5472113"/>
          </a:xfrm>
          <a:prstGeom prst="flowChartAlternateProcess">
            <a:avLst/>
          </a:prstGeom>
          <a:solidFill>
            <a:schemeClr val="accent1">
              <a:lumMod val="60000"/>
              <a:lumOff val="40000"/>
            </a:schemeClr>
          </a:solidFill>
          <a:ln w="9525">
            <a:solidFill>
              <a:schemeClr val="tx1"/>
            </a:solidFill>
            <a:miter lim="800000"/>
            <a:headEnd/>
            <a:tailEnd/>
          </a:ln>
          <a:effectLst/>
          <a:extLst/>
        </p:spPr>
        <p:txBody>
          <a:bodyPr rot="10800000" vert="eaVert" wrap="none" anchor="ctr"/>
          <a:lstStyle/>
          <a:p>
            <a:pPr algn="ctr"/>
            <a:r>
              <a:rPr lang="ru-RU" dirty="0">
                <a:latin typeface="Arial" charset="0"/>
              </a:rPr>
              <a:t>Программные и непрограммные расходы</a:t>
            </a:r>
          </a:p>
        </p:txBody>
      </p:sp>
      <p:sp>
        <p:nvSpPr>
          <p:cNvPr id="26632" name="AutoShape 8"/>
          <p:cNvSpPr>
            <a:spLocks noChangeArrowheads="1"/>
          </p:cNvSpPr>
          <p:nvPr/>
        </p:nvSpPr>
        <p:spPr bwMode="auto">
          <a:xfrm rot="5400000">
            <a:off x="935831" y="2961482"/>
            <a:ext cx="1368425" cy="2303462"/>
          </a:xfrm>
          <a:prstGeom prst="flowChartAlternateProcess">
            <a:avLst/>
          </a:prstGeom>
          <a:solidFill>
            <a:schemeClr val="accent1">
              <a:lumMod val="40000"/>
              <a:lumOff val="60000"/>
            </a:schemeClr>
          </a:solidFill>
          <a:ln w="9525">
            <a:solidFill>
              <a:schemeClr val="tx1"/>
            </a:solidFill>
            <a:miter lim="800000"/>
            <a:headEnd/>
            <a:tailEnd/>
          </a:ln>
          <a:effectLst/>
          <a:extLst/>
        </p:spPr>
        <p:txBody>
          <a:bodyPr rot="10800000" vert="eaVert" wrap="none" anchor="ctr"/>
          <a:lstStyle/>
          <a:p>
            <a:pPr algn="ctr"/>
            <a:r>
              <a:rPr lang="ru-RU" sz="1600" dirty="0">
                <a:latin typeface="Arial" charset="0"/>
              </a:rPr>
              <a:t>Муниципальные </a:t>
            </a:r>
          </a:p>
          <a:p>
            <a:pPr algn="ctr"/>
            <a:r>
              <a:rPr lang="ru-RU" sz="1600" dirty="0">
                <a:latin typeface="Arial" charset="0"/>
              </a:rPr>
              <a:t>программы (тыс. руб.)</a:t>
            </a:r>
          </a:p>
          <a:p>
            <a:pPr algn="ctr"/>
            <a:r>
              <a:rPr lang="ru-RU" sz="1600" dirty="0" smtClean="0">
                <a:latin typeface="Arial" charset="0"/>
              </a:rPr>
              <a:t>2019 </a:t>
            </a:r>
            <a:r>
              <a:rPr lang="ru-RU" sz="1600" dirty="0">
                <a:latin typeface="Arial" charset="0"/>
              </a:rPr>
              <a:t>год </a:t>
            </a:r>
            <a:r>
              <a:rPr lang="ru-RU" sz="1600" dirty="0" smtClean="0">
                <a:latin typeface="Arial" charset="0"/>
              </a:rPr>
              <a:t>–   10125,8</a:t>
            </a:r>
            <a:endParaRPr lang="ru-RU" sz="1600" dirty="0">
              <a:latin typeface="Arial" charset="0"/>
            </a:endParaRPr>
          </a:p>
          <a:p>
            <a:pPr algn="ctr"/>
            <a:r>
              <a:rPr lang="ru-RU" sz="1600" dirty="0" smtClean="0">
                <a:latin typeface="Arial" charset="0"/>
              </a:rPr>
              <a:t>2020 </a:t>
            </a:r>
            <a:r>
              <a:rPr lang="ru-RU" sz="1600" dirty="0">
                <a:latin typeface="Arial" charset="0"/>
              </a:rPr>
              <a:t>год </a:t>
            </a:r>
            <a:r>
              <a:rPr lang="ru-RU" sz="1600" dirty="0" smtClean="0">
                <a:latin typeface="Arial" charset="0"/>
              </a:rPr>
              <a:t>–  6293,3</a:t>
            </a:r>
            <a:endParaRPr lang="ru-RU" sz="1600" dirty="0">
              <a:latin typeface="Arial" charset="0"/>
            </a:endParaRPr>
          </a:p>
          <a:p>
            <a:pPr algn="ctr"/>
            <a:r>
              <a:rPr lang="ru-RU" sz="1600" dirty="0" smtClean="0">
                <a:latin typeface="Arial" charset="0"/>
              </a:rPr>
              <a:t>2021 </a:t>
            </a:r>
            <a:r>
              <a:rPr lang="ru-RU" sz="1600" dirty="0">
                <a:latin typeface="Arial" charset="0"/>
              </a:rPr>
              <a:t>год </a:t>
            </a:r>
            <a:r>
              <a:rPr lang="ru-RU" sz="1600" dirty="0" smtClean="0">
                <a:latin typeface="Arial" charset="0"/>
              </a:rPr>
              <a:t>–  6363,4</a:t>
            </a:r>
            <a:endParaRPr lang="ru-RU" sz="1600" dirty="0">
              <a:latin typeface="Arial" charset="0"/>
            </a:endParaRPr>
          </a:p>
        </p:txBody>
      </p:sp>
      <p:sp>
        <p:nvSpPr>
          <p:cNvPr id="26633" name="AutoShape 9"/>
          <p:cNvSpPr>
            <a:spLocks noChangeArrowheads="1"/>
          </p:cNvSpPr>
          <p:nvPr/>
        </p:nvSpPr>
        <p:spPr bwMode="auto">
          <a:xfrm rot="5400000">
            <a:off x="7200901" y="3033712"/>
            <a:ext cx="1295400" cy="2232025"/>
          </a:xfrm>
          <a:prstGeom prst="flowChartAlternateProcess">
            <a:avLst/>
          </a:prstGeom>
          <a:solidFill>
            <a:schemeClr val="accent1">
              <a:lumMod val="40000"/>
              <a:lumOff val="60000"/>
            </a:schemeClr>
          </a:solidFill>
          <a:ln w="9525">
            <a:solidFill>
              <a:schemeClr val="tx1"/>
            </a:solidFill>
            <a:miter lim="800000"/>
            <a:headEnd/>
            <a:tailEnd/>
          </a:ln>
          <a:effectLst/>
          <a:extLst/>
        </p:spPr>
        <p:txBody>
          <a:bodyPr rot="10800000" vert="eaVert" wrap="none" anchor="ctr"/>
          <a:lstStyle/>
          <a:p>
            <a:pPr algn="ctr"/>
            <a:r>
              <a:rPr lang="ru-RU" sz="1600" dirty="0">
                <a:latin typeface="Arial" charset="0"/>
              </a:rPr>
              <a:t>Непрограммные </a:t>
            </a:r>
          </a:p>
          <a:p>
            <a:pPr algn="ctr"/>
            <a:r>
              <a:rPr lang="ru-RU" sz="1600" dirty="0">
                <a:latin typeface="Arial" charset="0"/>
              </a:rPr>
              <a:t>расходы (тыс. руб.)</a:t>
            </a:r>
          </a:p>
          <a:p>
            <a:pPr algn="ctr"/>
            <a:r>
              <a:rPr lang="ru-RU" sz="1600" dirty="0" smtClean="0">
                <a:latin typeface="Arial" charset="0"/>
              </a:rPr>
              <a:t>2019 </a:t>
            </a:r>
            <a:r>
              <a:rPr lang="ru-RU" sz="1600" dirty="0">
                <a:latin typeface="Arial" charset="0"/>
              </a:rPr>
              <a:t>год </a:t>
            </a:r>
            <a:r>
              <a:rPr lang="ru-RU" sz="1600" dirty="0" smtClean="0">
                <a:latin typeface="Arial" charset="0"/>
              </a:rPr>
              <a:t>– 6869,7</a:t>
            </a:r>
            <a:endParaRPr lang="ru-RU" sz="1600" dirty="0">
              <a:latin typeface="Arial" charset="0"/>
            </a:endParaRPr>
          </a:p>
          <a:p>
            <a:pPr algn="ctr"/>
            <a:r>
              <a:rPr lang="ru-RU" sz="1600" dirty="0" smtClean="0">
                <a:latin typeface="Arial" charset="0"/>
              </a:rPr>
              <a:t>2020 </a:t>
            </a:r>
            <a:r>
              <a:rPr lang="ru-RU" sz="1600" dirty="0">
                <a:latin typeface="Arial" charset="0"/>
              </a:rPr>
              <a:t>год </a:t>
            </a:r>
            <a:r>
              <a:rPr lang="ru-RU" sz="1600" dirty="0" smtClean="0">
                <a:latin typeface="Arial" charset="0"/>
              </a:rPr>
              <a:t>– 7136,9</a:t>
            </a:r>
            <a:endParaRPr lang="ru-RU" sz="1600" dirty="0">
              <a:latin typeface="Arial" charset="0"/>
            </a:endParaRPr>
          </a:p>
          <a:p>
            <a:pPr algn="ctr"/>
            <a:r>
              <a:rPr lang="ru-RU" sz="1600" dirty="0" smtClean="0">
                <a:latin typeface="Arial" charset="0"/>
              </a:rPr>
              <a:t>2021 </a:t>
            </a:r>
            <a:r>
              <a:rPr lang="ru-RU" sz="1600" dirty="0">
                <a:latin typeface="Arial" charset="0"/>
              </a:rPr>
              <a:t>год </a:t>
            </a:r>
            <a:r>
              <a:rPr lang="ru-RU" sz="1600" dirty="0" smtClean="0">
                <a:latin typeface="Arial" charset="0"/>
              </a:rPr>
              <a:t>– 7499,9</a:t>
            </a:r>
            <a:endParaRPr lang="ru-RU" sz="1600" dirty="0">
              <a:latin typeface="Arial" charset="0"/>
            </a:endParaRPr>
          </a:p>
        </p:txBody>
      </p:sp>
      <p:sp>
        <p:nvSpPr>
          <p:cNvPr id="26634" name="AutoShape 10"/>
          <p:cNvSpPr>
            <a:spLocks noChangeArrowheads="1"/>
          </p:cNvSpPr>
          <p:nvPr/>
        </p:nvSpPr>
        <p:spPr bwMode="auto">
          <a:xfrm rot="5400000">
            <a:off x="7123765" y="4578788"/>
            <a:ext cx="935037" cy="2519363"/>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Общего характера</a:t>
            </a:r>
          </a:p>
          <a:p>
            <a:pPr algn="ctr"/>
            <a:r>
              <a:rPr lang="ru-RU" sz="1600" dirty="0">
                <a:latin typeface="Arial" charset="0"/>
              </a:rPr>
              <a:t>(</a:t>
            </a:r>
            <a:r>
              <a:rPr lang="ru-RU" sz="1600" dirty="0" smtClean="0">
                <a:latin typeface="Arial" charset="0"/>
              </a:rPr>
              <a:t>2019 </a:t>
            </a:r>
            <a:r>
              <a:rPr lang="ru-RU" sz="1600" dirty="0">
                <a:latin typeface="Arial" charset="0"/>
              </a:rPr>
              <a:t>год – </a:t>
            </a:r>
            <a:r>
              <a:rPr lang="ru-RU" sz="1600" dirty="0" smtClean="0">
                <a:latin typeface="Arial" charset="0"/>
              </a:rPr>
              <a:t>8 программ,</a:t>
            </a:r>
            <a:endParaRPr lang="ru-RU" sz="1600" dirty="0">
              <a:latin typeface="Arial" charset="0"/>
            </a:endParaRPr>
          </a:p>
          <a:p>
            <a:pPr algn="ctr"/>
            <a:r>
              <a:rPr lang="ru-RU" sz="1600" dirty="0" smtClean="0">
                <a:latin typeface="Arial" charset="0"/>
              </a:rPr>
              <a:t>6998,4 </a:t>
            </a:r>
            <a:r>
              <a:rPr lang="ru-RU" sz="1600" dirty="0">
                <a:latin typeface="Arial" charset="0"/>
              </a:rPr>
              <a:t>тыс. руб.)</a:t>
            </a:r>
          </a:p>
        </p:txBody>
      </p:sp>
      <p:sp>
        <p:nvSpPr>
          <p:cNvPr id="26636" name="AutoShape 12"/>
          <p:cNvSpPr>
            <a:spLocks noChangeArrowheads="1"/>
          </p:cNvSpPr>
          <p:nvPr/>
        </p:nvSpPr>
        <p:spPr bwMode="auto">
          <a:xfrm rot="5400000">
            <a:off x="3780631" y="4279261"/>
            <a:ext cx="1008062" cy="2808287"/>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Обеспечение безопасных </a:t>
            </a:r>
          </a:p>
          <a:p>
            <a:pPr algn="ctr"/>
            <a:r>
              <a:rPr lang="ru-RU" sz="1600" dirty="0">
                <a:latin typeface="Arial" charset="0"/>
              </a:rPr>
              <a:t>условий жизнедеятельности</a:t>
            </a:r>
          </a:p>
          <a:p>
            <a:pPr algn="ctr"/>
            <a:r>
              <a:rPr lang="ru-RU" sz="1600" dirty="0">
                <a:latin typeface="Arial" charset="0"/>
              </a:rPr>
              <a:t>(</a:t>
            </a:r>
            <a:r>
              <a:rPr lang="ru-RU" sz="1600" dirty="0" smtClean="0">
                <a:latin typeface="Arial" charset="0"/>
              </a:rPr>
              <a:t>2019 </a:t>
            </a:r>
            <a:r>
              <a:rPr lang="ru-RU" sz="1600" dirty="0">
                <a:latin typeface="Arial" charset="0"/>
              </a:rPr>
              <a:t>год – </a:t>
            </a:r>
            <a:r>
              <a:rPr lang="ru-RU" sz="1600" dirty="0" smtClean="0">
                <a:latin typeface="Arial" charset="0"/>
              </a:rPr>
              <a:t>2 программы, </a:t>
            </a:r>
            <a:endParaRPr lang="ru-RU" sz="1600" dirty="0">
              <a:latin typeface="Arial" charset="0"/>
            </a:endParaRPr>
          </a:p>
          <a:p>
            <a:pPr algn="ctr"/>
            <a:r>
              <a:rPr lang="ru-RU" sz="1600" dirty="0" smtClean="0">
                <a:latin typeface="Arial" charset="0"/>
              </a:rPr>
              <a:t>26,3 </a:t>
            </a:r>
            <a:r>
              <a:rPr lang="ru-RU" sz="1600" dirty="0">
                <a:latin typeface="Arial" charset="0"/>
              </a:rPr>
              <a:t>тыс. руб.)</a:t>
            </a:r>
          </a:p>
        </p:txBody>
      </p:sp>
      <p:sp>
        <p:nvSpPr>
          <p:cNvPr id="26637" name="AutoShape 13"/>
          <p:cNvSpPr>
            <a:spLocks noChangeArrowheads="1"/>
          </p:cNvSpPr>
          <p:nvPr/>
        </p:nvSpPr>
        <p:spPr bwMode="auto">
          <a:xfrm rot="5400000">
            <a:off x="755650" y="4437063"/>
            <a:ext cx="1081087" cy="2376488"/>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Социальной </a:t>
            </a:r>
          </a:p>
          <a:p>
            <a:pPr algn="ctr"/>
            <a:r>
              <a:rPr lang="ru-RU" sz="1600" dirty="0">
                <a:latin typeface="Arial" charset="0"/>
              </a:rPr>
              <a:t>направленности</a:t>
            </a:r>
          </a:p>
          <a:p>
            <a:pPr algn="ctr"/>
            <a:r>
              <a:rPr lang="ru-RU" sz="1600" dirty="0">
                <a:latin typeface="Arial" charset="0"/>
              </a:rPr>
              <a:t>(</a:t>
            </a:r>
            <a:r>
              <a:rPr lang="ru-RU" sz="1600" dirty="0" smtClean="0">
                <a:latin typeface="Arial" charset="0"/>
              </a:rPr>
              <a:t>2019 </a:t>
            </a:r>
            <a:r>
              <a:rPr lang="ru-RU" sz="1600" dirty="0">
                <a:latin typeface="Arial" charset="0"/>
              </a:rPr>
              <a:t>год - </a:t>
            </a:r>
            <a:r>
              <a:rPr lang="ru-RU" sz="1600" dirty="0" smtClean="0">
                <a:latin typeface="Arial" charset="0"/>
              </a:rPr>
              <a:t>2 программы, </a:t>
            </a:r>
            <a:endParaRPr lang="ru-RU" sz="1600" dirty="0">
              <a:latin typeface="Arial" charset="0"/>
            </a:endParaRPr>
          </a:p>
          <a:p>
            <a:pPr algn="ctr"/>
            <a:r>
              <a:rPr lang="ru-RU" sz="1600" dirty="0" smtClean="0">
                <a:latin typeface="Arial" charset="0"/>
              </a:rPr>
              <a:t>1831,3 </a:t>
            </a:r>
            <a:r>
              <a:rPr lang="ru-RU" sz="1600" dirty="0">
                <a:latin typeface="Arial" charset="0"/>
              </a:rPr>
              <a:t>тыс. руб.)</a:t>
            </a:r>
          </a:p>
        </p:txBody>
      </p:sp>
      <p:sp>
        <p:nvSpPr>
          <p:cNvPr id="26638" name="Line 14"/>
          <p:cNvSpPr>
            <a:spLocks noChangeShapeType="1"/>
          </p:cNvSpPr>
          <p:nvPr/>
        </p:nvSpPr>
        <p:spPr bwMode="auto">
          <a:xfrm>
            <a:off x="4284663" y="1989138"/>
            <a:ext cx="0"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9" name="Freeform 15"/>
          <p:cNvSpPr>
            <a:spLocks/>
          </p:cNvSpPr>
          <p:nvPr/>
        </p:nvSpPr>
        <p:spPr bwMode="auto">
          <a:xfrm>
            <a:off x="7092950" y="2781300"/>
            <a:ext cx="935038" cy="719138"/>
          </a:xfrm>
          <a:custGeom>
            <a:avLst/>
            <a:gdLst>
              <a:gd name="T0" fmla="*/ 0 w 589"/>
              <a:gd name="T1" fmla="*/ 0 h 453"/>
              <a:gd name="T2" fmla="*/ 581 w 589"/>
              <a:gd name="T3" fmla="*/ 1 h 453"/>
              <a:gd name="T4" fmla="*/ 589 w 589"/>
              <a:gd name="T5" fmla="*/ 453 h 453"/>
            </a:gdLst>
            <a:ahLst/>
            <a:cxnLst>
              <a:cxn ang="0">
                <a:pos x="T0" y="T1"/>
              </a:cxn>
              <a:cxn ang="0">
                <a:pos x="T2" y="T3"/>
              </a:cxn>
              <a:cxn ang="0">
                <a:pos x="T4" y="T5"/>
              </a:cxn>
            </a:cxnLst>
            <a:rect l="0" t="0" r="r" b="b"/>
            <a:pathLst>
              <a:path w="589" h="453">
                <a:moveTo>
                  <a:pt x="0" y="0"/>
                </a:moveTo>
                <a:lnTo>
                  <a:pt x="581" y="1"/>
                </a:lnTo>
                <a:lnTo>
                  <a:pt x="589" y="453"/>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0" name="Freeform 16"/>
          <p:cNvSpPr>
            <a:spLocks/>
          </p:cNvSpPr>
          <p:nvPr/>
        </p:nvSpPr>
        <p:spPr bwMode="auto">
          <a:xfrm>
            <a:off x="1041400" y="2703513"/>
            <a:ext cx="579438" cy="725487"/>
          </a:xfrm>
          <a:custGeom>
            <a:avLst/>
            <a:gdLst>
              <a:gd name="T0" fmla="*/ 365 w 365"/>
              <a:gd name="T1" fmla="*/ 3 h 457"/>
              <a:gd name="T2" fmla="*/ 0 w 365"/>
              <a:gd name="T3" fmla="*/ 0 h 457"/>
              <a:gd name="T4" fmla="*/ 2 w 365"/>
              <a:gd name="T5" fmla="*/ 457 h 457"/>
            </a:gdLst>
            <a:ahLst/>
            <a:cxnLst>
              <a:cxn ang="0">
                <a:pos x="T0" y="T1"/>
              </a:cxn>
              <a:cxn ang="0">
                <a:pos x="T2" y="T3"/>
              </a:cxn>
              <a:cxn ang="0">
                <a:pos x="T4" y="T5"/>
              </a:cxn>
            </a:cxnLst>
            <a:rect l="0" t="0" r="r" b="b"/>
            <a:pathLst>
              <a:path w="365" h="457">
                <a:moveTo>
                  <a:pt x="365" y="3"/>
                </a:moveTo>
                <a:lnTo>
                  <a:pt x="0" y="0"/>
                </a:lnTo>
                <a:lnTo>
                  <a:pt x="2" y="457"/>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1" name="Line 17"/>
          <p:cNvSpPr>
            <a:spLocks noChangeShapeType="1"/>
          </p:cNvSpPr>
          <p:nvPr/>
        </p:nvSpPr>
        <p:spPr bwMode="auto">
          <a:xfrm>
            <a:off x="2771775" y="4149725"/>
            <a:ext cx="504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2" name="Line 18"/>
          <p:cNvSpPr>
            <a:spLocks noChangeShapeType="1"/>
          </p:cNvSpPr>
          <p:nvPr/>
        </p:nvSpPr>
        <p:spPr bwMode="auto">
          <a:xfrm>
            <a:off x="1692275" y="4797425"/>
            <a:ext cx="0"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3" name="Line 19"/>
          <p:cNvSpPr>
            <a:spLocks noChangeShapeType="1"/>
          </p:cNvSpPr>
          <p:nvPr/>
        </p:nvSpPr>
        <p:spPr bwMode="auto">
          <a:xfrm>
            <a:off x="2753984" y="4760912"/>
            <a:ext cx="1512888"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4" name="Line 20"/>
          <p:cNvSpPr>
            <a:spLocks noChangeShapeType="1"/>
          </p:cNvSpPr>
          <p:nvPr/>
        </p:nvSpPr>
        <p:spPr bwMode="auto">
          <a:xfrm>
            <a:off x="2753984" y="4760912"/>
            <a:ext cx="4518085" cy="48415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5" name="AutoShape 11"/>
          <p:cNvSpPr>
            <a:spLocks noChangeArrowheads="1"/>
          </p:cNvSpPr>
          <p:nvPr/>
        </p:nvSpPr>
        <p:spPr bwMode="auto">
          <a:xfrm rot="5400000">
            <a:off x="4180099" y="2931083"/>
            <a:ext cx="1081087" cy="2520950"/>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Поддержка отраслей </a:t>
            </a:r>
          </a:p>
          <a:p>
            <a:pPr algn="ctr"/>
            <a:r>
              <a:rPr lang="ru-RU" sz="1600" dirty="0">
                <a:latin typeface="Arial" charset="0"/>
              </a:rPr>
              <a:t>экономики</a:t>
            </a:r>
          </a:p>
          <a:p>
            <a:pPr algn="ctr"/>
            <a:r>
              <a:rPr lang="ru-RU" sz="1600" dirty="0">
                <a:latin typeface="Arial" charset="0"/>
              </a:rPr>
              <a:t>(</a:t>
            </a:r>
            <a:r>
              <a:rPr lang="ru-RU" sz="1600" dirty="0" smtClean="0">
                <a:latin typeface="Arial" charset="0"/>
              </a:rPr>
              <a:t>2019 </a:t>
            </a:r>
            <a:r>
              <a:rPr lang="ru-RU" sz="1600" dirty="0">
                <a:latin typeface="Arial" charset="0"/>
              </a:rPr>
              <a:t>год </a:t>
            </a:r>
            <a:r>
              <a:rPr lang="ru-RU" sz="1600" dirty="0" smtClean="0">
                <a:latin typeface="Arial" charset="0"/>
              </a:rPr>
              <a:t>– 2 программы,</a:t>
            </a:r>
            <a:endParaRPr lang="ru-RU" sz="1600" dirty="0">
              <a:latin typeface="Arial" charset="0"/>
            </a:endParaRPr>
          </a:p>
          <a:p>
            <a:pPr algn="ctr"/>
            <a:r>
              <a:rPr lang="ru-RU" sz="1600" dirty="0" smtClean="0">
                <a:latin typeface="Arial" charset="0"/>
              </a:rPr>
              <a:t>1269,8 </a:t>
            </a:r>
            <a:r>
              <a:rPr lang="ru-RU" sz="1600" dirty="0">
                <a:latin typeface="Arial" charset="0"/>
              </a:rPr>
              <a:t>тыс. руб.)</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Shimmer</Template>
  <TotalTime>3785</TotalTime>
  <Words>683</Words>
  <Application>Microsoft Office PowerPoint</Application>
  <PresentationFormat>Экран (4:3)</PresentationFormat>
  <Paragraphs>184</Paragraphs>
  <Slides>11</Slides>
  <Notes>11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11</vt:i4>
      </vt:variant>
    </vt:vector>
  </HeadingPairs>
  <TitlesOfParts>
    <vt:vector size="13" baseType="lpstr">
      <vt:lpstr>Апекс</vt:lpstr>
      <vt:lpstr>Worksheet</vt:lpstr>
      <vt:lpstr>О ПРОЕКТЕ БЮДЖЕТА ДУБОВСКОГО СЕЛЬСКОГО ПОСЕЛЕНИЯ ДУБОВСКОГО РАЙОНА НА 2019 ГОД И НА ПЛАНОВЫЙ ПЕРИОД 2020 И 2021 ГОДОВ</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Кировская область</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skutina</dc:creator>
  <cp:lastModifiedBy>1</cp:lastModifiedBy>
  <cp:revision>261</cp:revision>
  <dcterms:created xsi:type="dcterms:W3CDTF">2013-11-12T07:49:12Z</dcterms:created>
  <dcterms:modified xsi:type="dcterms:W3CDTF">2019-02-20T09:36:54Z</dcterms:modified>
</cp:coreProperties>
</file>