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15" autoAdjust="0"/>
  </p:normalViewPr>
  <p:slideViewPr>
    <p:cSldViewPr>
      <p:cViewPr>
        <p:scale>
          <a:sx n="107" d="100"/>
          <a:sy n="107" d="100"/>
        </p:scale>
        <p:origin x="-278" y="11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02E-2"/>
          <c:y val="0.14274382448183526"/>
          <c:w val="0.32435159581551687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8029814426077449E-2"/>
          <c:y val="9.145604883039532E-2"/>
          <c:w val="0.48021832856778096"/>
          <c:h val="0.817087902339209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2257434359145339E-2"/>
                  <c:y val="-0.195597007218290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7491,9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56,5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0.13627555027998836"/>
                  <c:y val="-0.581494261831604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</a:p>
                  <a:p>
                    <a:r>
                      <a:rPr lang="ru-RU" dirty="0" smtClean="0"/>
                      <a:t>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1.5416050263421025E-2"/>
                  <c:y val="1.96358779372772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422.2
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1.0648670615545643E-2"/>
                  <c:y val="0.184193671681587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2371,0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6,</a:t>
                    </a:r>
                    <a:r>
                      <a:rPr lang="en-US" dirty="0" smtClean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6.8276770417322066E-2"/>
                  <c:y val="0.10368126592899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888,7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5"/>
              <c:layout>
                <c:manualLayout>
                  <c:x val="-0.13105086276963376"/>
                  <c:y val="-9.95001384589108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1287,5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6"/>
              <c:layout>
                <c:manualLayout>
                  <c:x val="-5.5568265319447918E-2"/>
                  <c:y val="-0.174711309025365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704,6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5,3%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7"/>
              <c:layout>
                <c:manualLayout>
                  <c:x val="3.0698343458913938E-2"/>
                  <c:y val="-5.44970542244891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8"/>
              <c:layout>
                <c:manualLayout>
                  <c:x val="1.8970479888199561E-2"/>
                  <c:y val="-0.18513656028268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9"/>
              <c:layout>
                <c:manualLayout>
                  <c:x val="-3.7500000000000012E-2"/>
                  <c:y val="-0.17964963986787083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доходы от продажи земельных участков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реализации имущества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компенсации затрат государства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7491.9</c:v>
                </c:pt>
                <c:pt idx="1">
                  <c:v>2371</c:v>
                </c:pt>
                <c:pt idx="2">
                  <c:v>422.2</c:v>
                </c:pt>
                <c:pt idx="3">
                  <c:v>888.7</c:v>
                </c:pt>
                <c:pt idx="4">
                  <c:v>1287.5</c:v>
                </c:pt>
                <c:pt idx="5">
                  <c:v>704.6</c:v>
                </c:pt>
                <c:pt idx="6">
                  <c:v>29</c:v>
                </c:pt>
                <c:pt idx="7">
                  <c:v>12</c:v>
                </c:pt>
              </c:numCache>
            </c:numRef>
          </c:val>
        </c:ser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785518957932562"/>
          <c:y val="8.9148469407213495E-4"/>
          <c:w val="0.35141368308004783"/>
          <c:h val="0.96840981184511854"/>
        </c:manualLayout>
      </c:layout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4"/>
  <c:chart>
    <c:autoTitleDeleted val="1"/>
    <c:plotArea>
      <c:layout>
        <c:manualLayout>
          <c:layoutTarget val="inner"/>
          <c:xMode val="edge"/>
          <c:yMode val="edge"/>
          <c:x val="0.39627693981972778"/>
          <c:y val="0.125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rgbClr val="FF9933"/>
              </a:solidFill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D77DD3"/>
              </a:solidFill>
            </c:spPr>
          </c:dPt>
          <c:dLbls>
            <c:dLbl>
              <c:idx val="0"/>
              <c:layout>
                <c:manualLayout>
                  <c:x val="-7.2636037288939439E-3"/>
                  <c:y val="-1.31578947368421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7603.0;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4,</a:t>
                    </a:r>
                    <a:r>
                      <a:rPr lang="en-US" dirty="0" smtClean="0"/>
                      <a:t>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0.10169045220451518"/>
                  <c:y val="-7.894736842105261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376,1; 0,7%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2"/>
              <c:layout>
                <c:manualLayout>
                  <c:x val="9.4426848475621258E-2"/>
                  <c:y val="-4.60526315789473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35.8;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4.2128787240124456E-2"/>
                  <c:y val="-2.192982456140311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1 821.40; 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-2.0338090440903032E-2"/>
                  <c:y val="-3.72807017543859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41 299.20; </a:t>
                    </a:r>
                    <a:r>
                      <a:rPr lang="ru-RU" dirty="0" smtClean="0"/>
                      <a:t>78,9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0"/>
                  <c:y val="-1.3157894736842065E-2"/>
                </c:manualLayout>
              </c:layout>
              <c:showLegendKey val="1"/>
              <c:showVal val="1"/>
              <c:showPercent val="1"/>
            </c:dLbl>
            <c:dLbl>
              <c:idx val="6"/>
              <c:layout>
                <c:manualLayout>
                  <c:x val="3.0507135661354559E-2"/>
                  <c:y val="-0.1425438596491228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1 095.90;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3.9223460136027281E-2"/>
                  <c:y val="-0.1009445365381958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105.7;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7603</c:v>
                </c:pt>
                <c:pt idx="1">
                  <c:v>376.1</c:v>
                </c:pt>
                <c:pt idx="2" formatCode="General">
                  <c:v>35.800000000000011</c:v>
                </c:pt>
                <c:pt idx="3" formatCode="#,##0.00">
                  <c:v>1821.4</c:v>
                </c:pt>
                <c:pt idx="4" formatCode="#,##0.00">
                  <c:v>41299.199999999997</c:v>
                </c:pt>
                <c:pt idx="5" formatCode="#,##0.00">
                  <c:v>9.2000000000000011</c:v>
                </c:pt>
                <c:pt idx="6" formatCode="#,##0.00">
                  <c:v>1095.9000000000001</c:v>
                </c:pt>
                <c:pt idx="7" formatCode="General">
                  <c:v>105.7</c:v>
                </c:pt>
              </c:numCache>
            </c:numRef>
          </c:val>
        </c:ser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439E-3"/>
          <c:y val="0.28508771929824583"/>
          <c:w val="0.38599156255215372"/>
          <c:h val="0.54510947644702334"/>
        </c:manualLayout>
      </c:layout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7491,9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2371,0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1287,5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участков, находящихся в государственной и муниципальной собственности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422,2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реализации имущества, находящегося в государственной и муниципальной собственности ( за исключением имущества бюджетных и автономных учреждений, а также имущества муниципальных и унитарных предприятий, в том числе казенных)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704,6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888,7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349,9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38554,7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96DD4E4E-33DA-4561-95C4-F0077618D161}" type="pres">
      <dgm:prSet presAssocID="{32DFABAB-295A-4C28-B176-C8AE7EC4CD6A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5B3DD7B8-0D55-403C-860D-7A61576DA4A5}" type="pres">
      <dgm:prSet presAssocID="{BEC44F88-42D5-4EE3-8C8C-69396664E45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</dgm:pt>
    <dgm:pt modelId="{98D9B815-AE2A-4D0E-9888-B226115C366F}" type="pres">
      <dgm:prSet presAssocID="{B70E1606-9938-40BF-AAB7-F92CF02A28F6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0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D3D94055-4BE3-4AE7-9CAD-D0AF71351C80}" srcId="{EFC9298D-E846-4654-9798-8B0060028573}" destId="{BEC44F88-42D5-4EE3-8C8C-69396664E45F}" srcOrd="8" destOrd="0" parTransId="{4108ACAF-697C-433E-A53A-55D8A059C90E}" sibTransId="{46EC17D7-9BF3-486B-B2E0-AD1C5D5FF63B}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7AD36E3-0EE2-4F53-88C0-E81BCEC0FEF7}" type="presOf" srcId="{BEC44F88-42D5-4EE3-8C8C-69396664E45F}" destId="{5B3DD7B8-0D55-403C-860D-7A61576DA4A5}" srcOrd="0" destOrd="0" presId="urn:microsoft.com/office/officeart/2005/8/layout/default#1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F886BF8A-3546-46F4-928D-4D1EBF6743B4}" type="presOf" srcId="{05B8F278-9EFF-4E40-8B7B-B9C2361D962C}" destId="{E5D67C34-7FB2-45EC-A4C3-F1C86647A28F}" srcOrd="0" destOrd="0" presId="urn:microsoft.com/office/officeart/2005/8/layout/default#1"/>
    <dgm:cxn modelId="{D820C24E-A4CF-4DFC-9A7F-5416EC005C73}" srcId="{EFC9298D-E846-4654-9798-8B0060028573}" destId="{B70E1606-9938-40BF-AAB7-F92CF02A28F6}" srcOrd="9" destOrd="0" parTransId="{7C119574-5BA7-44ED-864E-C9219ECE3B92}" sibTransId="{6FD7E305-9060-4BCF-8619-2534575DB30B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FBC3F654-7F67-433A-BCC8-4FAF47FCDE84}" srcId="{EFC9298D-E846-4654-9798-8B0060028573}" destId="{4F53FFA9-C3F5-470E-B9A9-691642494B97}" srcOrd="10" destOrd="0" parTransId="{44455AB1-F975-493B-BF48-CAC837C8FA16}" sibTransId="{D5F69D57-9F73-4C44-9B55-F72E45F2BB67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A532B015-600B-4E03-9557-E5CE75FC9DF4}" type="presOf" srcId="{32DFABAB-295A-4C28-B176-C8AE7EC4CD6A}" destId="{96DD4E4E-33DA-4561-95C4-F0077618D161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D0072DB-03D5-4ECE-9031-FAA5770F6A7E}" type="presParOf" srcId="{7D006B0B-6727-4758-87FD-A750B2865F7B}" destId="{96DD4E4E-33DA-4561-95C4-F0077618D161}" srcOrd="2" destOrd="0" presId="urn:microsoft.com/office/officeart/2005/8/layout/default#1"/>
    <dgm:cxn modelId="{BE072609-90DA-40D7-99D3-E88EAE2A6B42}" type="presParOf" srcId="{7D006B0B-6727-4758-87FD-A750B2865F7B}" destId="{7852D933-A201-4B1C-8EE8-CB6DB8E76AFF}" srcOrd="3" destOrd="0" presId="urn:microsoft.com/office/officeart/2005/8/layout/default#1"/>
    <dgm:cxn modelId="{0130C62F-3EB8-4C19-A49A-3AF511A3C635}" type="presParOf" srcId="{7D006B0B-6727-4758-87FD-A750B2865F7B}" destId="{E5D67C34-7FB2-45EC-A4C3-F1C86647A28F}" srcOrd="4" destOrd="0" presId="urn:microsoft.com/office/officeart/2005/8/layout/default#1"/>
    <dgm:cxn modelId="{A5A53684-E01A-4A10-A4CD-503CED747744}" type="presParOf" srcId="{7D006B0B-6727-4758-87FD-A750B2865F7B}" destId="{42659F49-3629-43F6-9A7C-AB8F2CDB9483}" srcOrd="5" destOrd="0" presId="urn:microsoft.com/office/officeart/2005/8/layout/default#1"/>
    <dgm:cxn modelId="{B93DFE44-55CC-4A86-AA91-895642B7CFFE}" type="presParOf" srcId="{7D006B0B-6727-4758-87FD-A750B2865F7B}" destId="{568C610D-6D67-49FE-9E20-A523B07AEC94}" srcOrd="6" destOrd="0" presId="urn:microsoft.com/office/officeart/2005/8/layout/default#1"/>
    <dgm:cxn modelId="{33002690-319E-42B1-A774-2355685E0654}" type="presParOf" srcId="{7D006B0B-6727-4758-87FD-A750B2865F7B}" destId="{DBFB2604-9FF4-44B1-BE15-D39EFEA1CA06}" srcOrd="7" destOrd="0" presId="urn:microsoft.com/office/officeart/2005/8/layout/default#1"/>
    <dgm:cxn modelId="{77AECADA-A5B9-45D1-9C9C-AE2B9DD72455}" type="presParOf" srcId="{7D006B0B-6727-4758-87FD-A750B2865F7B}" destId="{416D389E-1906-4628-AB3D-97BCDE0F8520}" srcOrd="8" destOrd="0" presId="urn:microsoft.com/office/officeart/2005/8/layout/default#1"/>
    <dgm:cxn modelId="{78498482-7AAA-4708-8C6B-C88E95A7CA48}" type="presParOf" srcId="{7D006B0B-6727-4758-87FD-A750B2865F7B}" destId="{72E431E7-0EEA-4E62-97B1-19152DA49804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9E19F9E-CF80-4FF7-A44C-585545410A66}" type="presParOf" srcId="{7D006B0B-6727-4758-87FD-A750B2865F7B}" destId="{5B3DD7B8-0D55-403C-860D-7A61576DA4A5}" srcOrd="16" destOrd="0" presId="urn:microsoft.com/office/officeart/2005/8/layout/default#1"/>
    <dgm:cxn modelId="{14A8E12D-09FB-445E-9AF3-B71709949559}" type="presParOf" srcId="{7D006B0B-6727-4758-87FD-A750B2865F7B}" destId="{17D4137E-8EF9-4AB3-987F-490800645C7F}" srcOrd="17" destOrd="0" presId="urn:microsoft.com/office/officeart/2005/8/layout/default#1"/>
    <dgm:cxn modelId="{C25FE19C-0273-40F9-8A97-84819108C534}" type="presParOf" srcId="{7D006B0B-6727-4758-87FD-A750B2865F7B}" destId="{98D9B815-AE2A-4D0E-9888-B226115C366F}" srcOrd="18" destOrd="0" presId="urn:microsoft.com/office/officeart/2005/8/layout/default#1"/>
    <dgm:cxn modelId="{93FC64FC-3D0A-43BF-8BB9-5BC897B259D2}" type="presParOf" srcId="{7D006B0B-6727-4758-87FD-A750B2865F7B}" destId="{47EB9295-AEC3-4502-804E-90D932C1C9A9}" srcOrd="19" destOrd="0" presId="urn:microsoft.com/office/officeart/2005/8/layout/default#1"/>
    <dgm:cxn modelId="{76F960D5-6394-4859-9E19-D6693BF31ECC}" type="presParOf" srcId="{7D006B0B-6727-4758-87FD-A750B2865F7B}" destId="{4F93F4BA-99ED-41B4-88AD-39D9B4193754}" srcOrd="2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7 603,0 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41 299,2 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1 095,9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105,7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35,8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1 821,4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376,1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B79F0A7F-6689-4804-AE80-F8B892CA109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       9,2 тыс.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B2F015-FCD8-452A-87D6-B37951914918}" type="parTrans" cxnId="{D8CA1FA9-C32E-4593-931B-C330E50FCCF4}">
      <dgm:prSet/>
      <dgm:spPr/>
      <dgm:t>
        <a:bodyPr/>
        <a:lstStyle/>
        <a:p>
          <a:endParaRPr lang="ru-RU"/>
        </a:p>
      </dgm:t>
    </dgm:pt>
    <dgm:pt modelId="{69BE5C83-A667-4287-A5D7-E18104863167}" type="sibTrans" cxnId="{D8CA1FA9-C32E-4593-931B-C330E50FCCF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8D7A215-43D7-40A3-BCF2-AA4EE4D7C217}" type="pres">
      <dgm:prSet presAssocID="{7990CB6E-1BF1-4D78-B445-5B686382AB02}" presName="sibTrans" presStyleCnt="0"/>
      <dgm:spPr/>
    </dgm:pt>
    <dgm:pt modelId="{A3D891BD-3E40-42A4-91C9-2F6A37E22E9F}" type="pres">
      <dgm:prSet presAssocID="{B79F0A7F-6689-4804-AE80-F8B892CA109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D8CA1FA9-C32E-4593-931B-C330E50FCCF4}" srcId="{EFC9298D-E846-4654-9798-8B0060028573}" destId="{B79F0A7F-6689-4804-AE80-F8B892CA109D}" srcOrd="7" destOrd="0" parTransId="{8EB2F015-FCD8-452A-87D6-B37951914918}" sibTransId="{69BE5C83-A667-4287-A5D7-E18104863167}"/>
    <dgm:cxn modelId="{91C9790E-0360-4078-AB53-64447E395891}" type="presOf" srcId="{B79F0A7F-6689-4804-AE80-F8B892CA109D}" destId="{A3D891BD-3E40-42A4-91C9-2F6A37E22E9F}" srcOrd="0" destOrd="0" presId="urn:microsoft.com/office/officeart/2005/8/layout/default#2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056EBE09-8E31-4F70-BCFB-07888E2C9CC9}" type="presParOf" srcId="{7D006B0B-6727-4758-87FD-A750B2865F7B}" destId="{C8D7A215-43D7-40A3-BCF2-AA4EE4D7C217}" srcOrd="13" destOrd="0" presId="urn:microsoft.com/office/officeart/2005/8/layout/default#2"/>
    <dgm:cxn modelId="{3E08FB48-2774-4A24-BCF6-50C75B14356C}" type="presParOf" srcId="{7D006B0B-6727-4758-87FD-A750B2865F7B}" destId="{A3D891BD-3E40-42A4-91C9-2F6A37E22E9F}" srcOrd="14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785" y="119260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491,1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7" y="243755"/>
        <a:ext cx="1001859" cy="601116"/>
      </dsp:txXfrm>
    </dsp:sp>
    <dsp:sp modelId="{96DD4E4E-33DA-4561-95C4-F0077618D161}">
      <dsp:nvSpPr>
        <dsp:cNvPr id="0" name=""/>
        <dsp:cNvSpPr/>
      </dsp:nvSpPr>
      <dsp:spPr>
        <a:xfrm>
          <a:off x="1560314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516,7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0314" y="119260"/>
        <a:ext cx="1416843" cy="850106"/>
      </dsp:txXfrm>
    </dsp:sp>
    <dsp:sp modelId="{E5D67C34-7FB2-45EC-A4C3-F1C86647A28F}">
      <dsp:nvSpPr>
        <dsp:cNvPr id="0" name=""/>
        <dsp:cNvSpPr/>
      </dsp:nvSpPr>
      <dsp:spPr>
        <a:xfrm>
          <a:off x="3118842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Налог, взимаемый в связи с применением упрощенной системы налогообложения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26,9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119260"/>
        <a:ext cx="1416843" cy="850106"/>
      </dsp:txXfrm>
    </dsp:sp>
    <dsp:sp modelId="{568C610D-6D67-49FE-9E20-A523B07AEC94}">
      <dsp:nvSpPr>
        <dsp:cNvPr id="0" name=""/>
        <dsp:cNvSpPr/>
      </dsp:nvSpPr>
      <dsp:spPr>
        <a:xfrm>
          <a:off x="4677370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370" y="119260"/>
        <a:ext cx="1416843" cy="850106"/>
      </dsp:txXfrm>
    </dsp:sp>
    <dsp:sp modelId="{416D389E-1906-4628-AB3D-97BCDE0F8520}">
      <dsp:nvSpPr>
        <dsp:cNvPr id="0" name=""/>
        <dsp:cNvSpPr/>
      </dsp:nvSpPr>
      <dsp:spPr>
        <a:xfrm>
          <a:off x="1785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1434,5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5" y="1111051"/>
        <a:ext cx="1416843" cy="850106"/>
      </dsp:txXfrm>
    </dsp:sp>
    <dsp:sp modelId="{396F3610-6898-4F07-B1B7-DDB2CD28A9C7}">
      <dsp:nvSpPr>
        <dsp:cNvPr id="0" name=""/>
        <dsp:cNvSpPr/>
      </dsp:nvSpPr>
      <dsp:spPr>
        <a:xfrm>
          <a:off x="1560314" y="1111051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7806" y="1235546"/>
        <a:ext cx="1001859" cy="601116"/>
      </dsp:txXfrm>
    </dsp:sp>
    <dsp:sp modelId="{D5EFF21E-E139-4CF8-A716-D4D50612462F}">
      <dsp:nvSpPr>
        <dsp:cNvPr id="0" name=""/>
        <dsp:cNvSpPr/>
      </dsp:nvSpPr>
      <dsp:spPr>
        <a:xfrm>
          <a:off x="3118842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0,5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1111051"/>
        <a:ext cx="1416843" cy="850106"/>
      </dsp:txXfrm>
    </dsp:sp>
    <dsp:sp modelId="{F2BF61DD-A5BD-4B0F-8021-AB442B72ED79}">
      <dsp:nvSpPr>
        <dsp:cNvPr id="0" name=""/>
        <dsp:cNvSpPr/>
      </dsp:nvSpPr>
      <dsp:spPr>
        <a:xfrm>
          <a:off x="4677370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71,3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370" y="1111051"/>
        <a:ext cx="1416843" cy="850106"/>
      </dsp:txXfrm>
    </dsp:sp>
    <dsp:sp modelId="{5B3DD7B8-0D55-403C-860D-7A61576DA4A5}">
      <dsp:nvSpPr>
        <dsp:cNvPr id="0" name=""/>
        <dsp:cNvSpPr/>
      </dsp:nvSpPr>
      <dsp:spPr>
        <a:xfrm>
          <a:off x="1785" y="210284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5" y="2102842"/>
        <a:ext cx="1416843" cy="850106"/>
      </dsp:txXfrm>
    </dsp:sp>
    <dsp:sp modelId="{863A8323-316C-4531-A7EE-6F5A583C0A52}">
      <dsp:nvSpPr>
        <dsp:cNvPr id="0" name=""/>
        <dsp:cNvSpPr/>
      </dsp:nvSpPr>
      <dsp:spPr>
        <a:xfrm>
          <a:off x="1560314" y="2102842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7806" y="2227337"/>
        <a:ext cx="1001859" cy="601116"/>
      </dsp:txXfrm>
    </dsp:sp>
    <dsp:sp modelId="{98D9B815-AE2A-4D0E-9888-B226115C366F}">
      <dsp:nvSpPr>
        <dsp:cNvPr id="0" name=""/>
        <dsp:cNvSpPr/>
      </dsp:nvSpPr>
      <dsp:spPr>
        <a:xfrm>
          <a:off x="3118842" y="210284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66,1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2102842"/>
        <a:ext cx="1416843" cy="850106"/>
      </dsp:txXfrm>
    </dsp:sp>
    <dsp:sp modelId="{4F93F4BA-99ED-41B4-88AD-39D9B4193754}">
      <dsp:nvSpPr>
        <dsp:cNvPr id="0" name=""/>
        <dsp:cNvSpPr/>
      </dsp:nvSpPr>
      <dsp:spPr>
        <a:xfrm>
          <a:off x="4677370" y="2102842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1250,0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4862" y="2227337"/>
        <a:ext cx="1001859" cy="601116"/>
      </dsp:txXfrm>
    </dsp:sp>
    <dsp:sp modelId="{114E0BBD-D4C6-4095-91C7-37BAD7E99CC1}">
      <dsp:nvSpPr>
        <dsp:cNvPr id="0" name=""/>
        <dsp:cNvSpPr/>
      </dsp:nvSpPr>
      <dsp:spPr>
        <a:xfrm>
          <a:off x="2339578" y="309463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3127,0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578" y="3094632"/>
        <a:ext cx="1416843" cy="850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3958,6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33,4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304,0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1607,8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1617,5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2431711" y="2972777"/>
          <a:ext cx="2121352" cy="1272811"/>
        </a:xfrm>
        <a:prstGeom prst="flowChartAlternateProcess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35,8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Дубовского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2016 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906985"/>
              </p:ext>
            </p:extLst>
          </p:nvPr>
        </p:nvGraphicFramePr>
        <p:xfrm>
          <a:off x="755576" y="1556792"/>
          <a:ext cx="7920880" cy="42701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/>
                <a:gridCol w="2721687"/>
                <a:gridCol w="247750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53720,2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52160,2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14815,4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13255,6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380904,8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38904,6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54096,0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52346,3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375,8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-186,1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375,8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-186,1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 Дубовского  сельского 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2016  год  исполнены в сумме 52 160,2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3234714222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Дубовского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2016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643414679"/>
              </p:ext>
            </p:extLst>
          </p:nvPr>
        </p:nvGraphicFramePr>
        <p:xfrm>
          <a:off x="357158" y="1500174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Дубовского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2016  год  исполнены в сумме 52 346,3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3911183574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2305162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Дубовского  сельского   поселения  Дубовского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78917" y="1115241"/>
            <a:ext cx="381976" cy="1719512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178951" y="1115241"/>
            <a:ext cx="381942" cy="74396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муниципальные целевые программы </a:t>
            </a:r>
            <a:r>
              <a:rPr lang="ru-RU" sz="1200" i="0" dirty="0" smtClean="0"/>
              <a:t>за 2016 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45 034,6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3478389"/>
            <a:ext cx="3937559" cy="61819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Дубовского </a:t>
            </a:r>
            <a:r>
              <a:rPr lang="ru-RU" sz="11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100" dirty="0" smtClean="0"/>
              <a:t>– </a:t>
            </a:r>
          </a:p>
          <a:p>
            <a:pPr algn="ctr" defTabSz="822596"/>
            <a:r>
              <a:rPr lang="ru-RU" sz="1100" dirty="0" smtClean="0">
                <a:solidFill>
                  <a:schemeClr val="accent6"/>
                </a:solidFill>
              </a:rPr>
              <a:t>1095,9</a:t>
            </a:r>
            <a:r>
              <a:rPr lang="ru-RU" sz="1100" dirty="0" smtClean="0">
                <a:solidFill>
                  <a:srgbClr val="A50021"/>
                </a:solidFill>
              </a:rPr>
              <a:t> </a:t>
            </a:r>
            <a:r>
              <a:rPr lang="ru-RU" sz="11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307517" y="135918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Дубовского 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2,6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24672" y="1331065"/>
            <a:ext cx="3973476" cy="9894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endParaRPr lang="ru-RU" sz="1100" dirty="0" smtClean="0">
              <a:latin typeface="Arial" charset="0"/>
            </a:endParaRPr>
          </a:p>
          <a:p>
            <a:pPr algn="ctr" defTabSz="822596"/>
            <a:r>
              <a:rPr lang="ru-RU" sz="1100" dirty="0" smtClean="0">
                <a:latin typeface="Arial" charset="0"/>
              </a:rPr>
              <a:t>Дубовского сельского </a:t>
            </a:r>
            <a:r>
              <a:rPr lang="ru-RU" sz="1100" dirty="0">
                <a:latin typeface="Arial" charset="0"/>
              </a:rPr>
              <a:t>поселения </a:t>
            </a:r>
            <a:endParaRPr lang="ru-RU" sz="1100" dirty="0" smtClean="0">
              <a:latin typeface="Arial" charset="0"/>
            </a:endParaRPr>
          </a:p>
          <a:p>
            <a:pPr algn="ctr" defTabSz="822596"/>
            <a:r>
              <a:rPr lang="ru-RU" sz="1100" dirty="0" smtClean="0">
                <a:latin typeface="Arial" charset="0"/>
              </a:rPr>
              <a:t>"</a:t>
            </a:r>
            <a:r>
              <a:rPr lang="ru-RU" sz="1100" dirty="0">
                <a:latin typeface="Arial" charset="0"/>
              </a:rPr>
              <a:t>Обеспечение качественными </a:t>
            </a:r>
            <a:r>
              <a:rPr lang="ru-RU" sz="1100" dirty="0" smtClean="0">
                <a:latin typeface="Arial" charset="0"/>
              </a:rPr>
              <a:t>жилищно-</a:t>
            </a:r>
          </a:p>
          <a:p>
            <a:pPr algn="ctr" defTabSz="822596"/>
            <a:r>
              <a:rPr lang="ru-RU" sz="1100" dirty="0" smtClean="0">
                <a:latin typeface="Arial" charset="0"/>
              </a:rPr>
              <a:t>коммунальными </a:t>
            </a:r>
            <a:r>
              <a:rPr lang="ru-RU" sz="1100" dirty="0">
                <a:latin typeface="Arial" charset="0"/>
              </a:rPr>
              <a:t>услугами населения </a:t>
            </a:r>
            <a:endParaRPr lang="ru-RU" sz="1100" dirty="0" smtClean="0">
              <a:latin typeface="Arial" charset="0"/>
            </a:endParaRPr>
          </a:p>
          <a:p>
            <a:pPr algn="ctr" defTabSz="822596"/>
            <a:r>
              <a:rPr lang="ru-RU" sz="1100" dirty="0" smtClean="0">
                <a:latin typeface="Arial" charset="0"/>
              </a:rPr>
              <a:t>Дубовского сельского поселения» - 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39 603,2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тыс.рублей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85720" y="2428868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Дубовского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chemeClr val="accent6"/>
                </a:solidFill>
                <a:latin typeface="Arial" charset="0"/>
              </a:rPr>
              <a:t>646,1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58237" y="2494278"/>
            <a:ext cx="3963743" cy="65620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Дубовского сельского</a:t>
            </a:r>
          </a:p>
          <a:p>
            <a:pPr algn="ctr" defTabSz="822596"/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>
                <a:latin typeface="Arial" charset="0"/>
              </a:rPr>
              <a:t>поселения </a:t>
            </a:r>
            <a:r>
              <a:rPr lang="ru-RU" sz="1100" dirty="0" smtClean="0">
                <a:latin typeface="Arial" charset="0"/>
              </a:rPr>
              <a:t>"</a:t>
            </a:r>
            <a:r>
              <a:rPr lang="ru-RU" sz="1100" dirty="0">
                <a:latin typeface="Arial" charset="0"/>
              </a:rPr>
              <a:t>Охрана окружающей среды </a:t>
            </a:r>
            <a:r>
              <a:rPr lang="ru-RU" sz="11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100" dirty="0" smtClean="0">
                <a:latin typeface="Arial" charset="0"/>
              </a:rPr>
              <a:t>рациональное </a:t>
            </a:r>
            <a:r>
              <a:rPr lang="ru-RU" sz="1100" dirty="0">
                <a:latin typeface="Arial" charset="0"/>
              </a:rPr>
              <a:t>природопользование"–</a:t>
            </a:r>
            <a:r>
              <a:rPr lang="ru-RU" i="0" dirty="0" smtClean="0"/>
              <a:t> 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1 647,1</a:t>
            </a:r>
            <a:r>
              <a:rPr lang="ru-RU" i="0" dirty="0" smtClean="0">
                <a:solidFill>
                  <a:srgbClr val="A50021"/>
                </a:solidFill>
              </a:rPr>
              <a:t> </a:t>
            </a:r>
            <a:r>
              <a:rPr lang="ru-RU" sz="1100" dirty="0" smtClean="0">
                <a:solidFill>
                  <a:srgbClr val="A50021"/>
                </a:solidFill>
              </a:rPr>
              <a:t>тыс. рублей</a:t>
            </a:r>
            <a:endParaRPr lang="ru-RU" sz="11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0628" y="4286256"/>
            <a:ext cx="3857652" cy="56826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</a:t>
            </a:r>
            <a:r>
              <a:rPr lang="ru-RU" sz="1100" dirty="0" smtClean="0">
                <a:latin typeface="Arial" charset="0"/>
              </a:rPr>
              <a:t>программа Дубовского</a:t>
            </a:r>
          </a:p>
          <a:p>
            <a:pPr algn="ctr" defTabSz="822596"/>
            <a:r>
              <a:rPr lang="ru-RU" sz="1100" dirty="0" smtClean="0">
                <a:latin typeface="Arial" charset="0"/>
              </a:rPr>
              <a:t> </a:t>
            </a:r>
            <a:r>
              <a:rPr lang="ru-RU" sz="1100" dirty="0">
                <a:latin typeface="Arial" charset="0"/>
              </a:rPr>
              <a:t>сельского поселения </a:t>
            </a:r>
            <a:r>
              <a:rPr lang="ru-RU" sz="11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100" dirty="0" smtClean="0">
                <a:latin typeface="Arial" charset="0"/>
              </a:rPr>
              <a:t> муниципальным имуществом"– 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136,2 тыс. рублей</a:t>
            </a:r>
            <a:r>
              <a:rPr lang="ru-RU" sz="1100" dirty="0" smtClean="0">
                <a:latin typeface="Arial" charset="0"/>
              </a:rPr>
              <a:t>   </a:t>
            </a:r>
            <a:r>
              <a:rPr lang="ru-RU" b="0" i="0" dirty="0" smtClean="0">
                <a:latin typeface="Arial" charset="0"/>
              </a:rPr>
              <a:t> </a:t>
            </a:r>
            <a:endParaRPr lang="ru-RU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229183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85720" y="3286124"/>
            <a:ext cx="3973476" cy="78443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</a:rPr>
              <a:t>Дубовского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1 554,2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714348" y="5429264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2016 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7 311,7 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92080" y="5701801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2016 год- 52 346,3 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276134" y="5549898"/>
            <a:ext cx="943938" cy="687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86,0 %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3643306" y="5214950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14,0 %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85720" y="4214818"/>
          <a:ext cx="4000528" cy="6915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00528"/>
              </a:tblGrid>
              <a:tr h="6915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</a:rPr>
                        <a:t>Дубовского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267,2 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000628" y="5000636"/>
          <a:ext cx="3857652" cy="62007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/>
              </a:tblGrid>
              <a:tr h="6200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</a:rPr>
                        <a:t>Дубовского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</a:t>
                      </a:r>
                      <a:r>
                        <a:rPr lang="ru-RU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«Управление 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муниципальными финансами» –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82,1 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529</Words>
  <Application>Microsoft Office PowerPoint</Application>
  <PresentationFormat>Экран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Отчёт об исполнении бюджета  Дубовского сельского поселения Дубовского района  за 2016 год</vt:lpstr>
      <vt:lpstr>    Основные параметры исполнения бюджета Дубовского сельского поселения Дубовского района  за 2016 год                                                                                                                        </vt:lpstr>
      <vt:lpstr>Доходы  бюджета  Дубовского  сельского  поселения  Дубовского района  за  2016  год  исполнены в сумме 52 160,2 тыс. рублей</vt:lpstr>
      <vt:lpstr>Поступление собственных доходов в бюджет  Дубовского сельского поселения Дубовского района  за  2016 год</vt:lpstr>
      <vt:lpstr>Расходы  бюджета  Дубовского  сельского  поселения  Дубовского  района  за  2016  год  исполнены в сумме 52 346,3 тыс. рублей</vt:lpstr>
      <vt:lpstr>Доля   расходов   бюджета   Дубовского  сельского   поселения  Дубовского района   за 2016 год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</cp:lastModifiedBy>
  <cp:revision>100</cp:revision>
  <dcterms:modified xsi:type="dcterms:W3CDTF">2017-03-20T09:48:04Z</dcterms:modified>
</cp:coreProperties>
</file>