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4" r:id="rId4"/>
    <p:sldId id="292" r:id="rId5"/>
    <p:sldId id="258" r:id="rId6"/>
    <p:sldId id="285" r:id="rId7"/>
    <p:sldId id="263" r:id="rId8"/>
    <p:sldId id="264" r:id="rId9"/>
    <p:sldId id="290" r:id="rId10"/>
    <p:sldId id="293" r:id="rId11"/>
    <p:sldId id="281" r:id="rId12"/>
    <p:sldId id="291" r:id="rId13"/>
    <p:sldId id="266" r:id="rId14"/>
    <p:sldId id="272"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66CCFF"/>
    <a:srgbClr val="D7FBF4"/>
    <a:srgbClr val="AD23AD"/>
    <a:srgbClr val="EA96E0"/>
    <a:srgbClr val="EAD1F1"/>
    <a:srgbClr val="CC0000"/>
    <a:srgbClr val="FFCC66"/>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hemeOverride" Target="../theme/themeOverride3.xml"/><Relationship Id="rId5" Type="http://schemas.openxmlformats.org/officeDocument/2006/relationships/package" Target="../embeddings/_____Microsoft_Excel3.xlsx"/><Relationship Id="rId4" Type="http://schemas.openxmlformats.org/officeDocument/2006/relationships/image" Target="../media/image28.jpeg"/></Relationships>
</file>

<file path=ppt/charts/_rels/chart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themeOverride" Target="../theme/themeOverride4.xml"/><Relationship Id="rId5" Type="http://schemas.openxmlformats.org/officeDocument/2006/relationships/package" Target="../embeddings/_____Microsoft_Excel4.xlsx"/><Relationship Id="rId4" Type="http://schemas.openxmlformats.org/officeDocument/2006/relationships/image" Target="../media/image30.jpeg"/></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image" Target="../media/image34.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8"/>
          <c:y val="3.9441259180315442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909E-2"/>
          <c:y val="0.13137251958734714"/>
          <c:w val="0.57829393225314218"/>
          <c:h val="0.79631850524874137"/>
        </c:manualLayout>
      </c:layout>
      <c:pie3DChart>
        <c:varyColors val="1"/>
        <c:ser>
          <c:idx val="0"/>
          <c:order val="0"/>
          <c:tx>
            <c:strRef>
              <c:f>Лист1!$B$1</c:f>
              <c:strCache>
                <c:ptCount val="1"/>
                <c:pt idx="0">
                  <c:v>Структура доходов бюджета</c:v>
                </c:pt>
              </c:strCache>
            </c:strRef>
          </c:tx>
          <c:dLbls>
            <c:showLegendKey val="0"/>
            <c:showVal val="1"/>
            <c:showCatName val="0"/>
            <c:showSerName val="0"/>
            <c:showPercent val="0"/>
            <c:showBubbleSize val="0"/>
            <c:showLeaderLines val="0"/>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32.700000000000003</c:v>
                </c:pt>
                <c:pt idx="1">
                  <c:v>0.6</c:v>
                </c:pt>
                <c:pt idx="2">
                  <c:v>66.7</c:v>
                </c:pt>
              </c:numCache>
            </c:numRef>
          </c:val>
        </c:ser>
        <c:dLbls>
          <c:showLegendKey val="0"/>
          <c:showVal val="0"/>
          <c:showCatName val="0"/>
          <c:showSerName val="0"/>
          <c:showPercent val="0"/>
          <c:showBubbleSize val="0"/>
          <c:showLeaderLines val="0"/>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47"/>
          </c:dPt>
          <c:dPt>
            <c:idx val="2"/>
            <c:bubble3D val="0"/>
            <c:explosion val="36"/>
          </c:dPt>
          <c:dPt>
            <c:idx val="3"/>
            <c:bubble3D val="0"/>
            <c:explosion val="4"/>
          </c:dPt>
          <c:dLbls>
            <c:dLbl>
              <c:idx val="0"/>
              <c:layout/>
              <c:tx>
                <c:rich>
                  <a:bodyPr/>
                  <a:lstStyle/>
                  <a:p>
                    <a:r>
                      <a:rPr lang="ru-RU" smtClean="0"/>
                      <a:t>4857,5</a:t>
                    </a:r>
                    <a:endParaRPr lang="en-US" dirty="0"/>
                  </a:p>
                </c:rich>
              </c:tx>
              <c:showLegendKey val="0"/>
              <c:showVal val="1"/>
              <c:showCatName val="0"/>
              <c:showSerName val="0"/>
              <c:showPercent val="0"/>
              <c:showBubbleSize val="0"/>
            </c:dLbl>
            <c:dLbl>
              <c:idx val="1"/>
              <c:layout/>
              <c:tx>
                <c:rich>
                  <a:bodyPr/>
                  <a:lstStyle/>
                  <a:p>
                    <a:r>
                      <a:rPr lang="en-US" smtClean="0"/>
                      <a:t>1</a:t>
                    </a:r>
                    <a:r>
                      <a:rPr lang="ru-RU" smtClean="0"/>
                      <a:t>230,9</a:t>
                    </a:r>
                    <a:endParaRPr lang="en-US" dirty="0"/>
                  </a:p>
                </c:rich>
              </c:tx>
              <c:showLegendKey val="0"/>
              <c:showVal val="1"/>
              <c:showCatName val="0"/>
              <c:showSerName val="0"/>
              <c:showPercent val="0"/>
              <c:showBubbleSize val="0"/>
            </c:dLbl>
            <c:dLbl>
              <c:idx val="2"/>
              <c:layout/>
              <c:tx>
                <c:rich>
                  <a:bodyPr/>
                  <a:lstStyle/>
                  <a:p>
                    <a:r>
                      <a:rPr lang="en-US" smtClean="0"/>
                      <a:t>1</a:t>
                    </a:r>
                    <a:r>
                      <a:rPr lang="ru-RU" smtClean="0"/>
                      <a:t>5</a:t>
                    </a:r>
                    <a:r>
                      <a:rPr lang="en-US" smtClean="0"/>
                      <a:t>10</a:t>
                    </a:r>
                    <a:r>
                      <a:rPr lang="ru-RU" smtClean="0"/>
                      <a:t>,0</a:t>
                    </a:r>
                    <a:endParaRPr lang="en-US" dirty="0"/>
                  </a:p>
                </c:rich>
              </c:tx>
              <c:showLegendKey val="0"/>
              <c:showVal val="1"/>
              <c:showCatName val="0"/>
              <c:showSerName val="0"/>
              <c:showPercent val="0"/>
              <c:showBubbleSize val="0"/>
            </c:dLbl>
            <c:dLbl>
              <c:idx val="3"/>
              <c:delete val="1"/>
            </c:dLbl>
            <c:showLegendKey val="0"/>
            <c:showVal val="1"/>
            <c:showCatName val="0"/>
            <c:showSerName val="0"/>
            <c:showPercent val="0"/>
            <c:showBubbleSize val="0"/>
            <c:showLeaderLines val="0"/>
          </c:dLbls>
          <c:cat>
            <c:strRef>
              <c:f>Лист1!$A$2:$A$6</c:f>
              <c:strCache>
                <c:ptCount val="5"/>
                <c:pt idx="0">
                  <c:v>НДФЛ</c:v>
                </c:pt>
                <c:pt idx="1">
                  <c:v>Налог на имущество физических лиц</c:v>
                </c:pt>
                <c:pt idx="2">
                  <c:v>Земельный налог</c:v>
                </c:pt>
                <c:pt idx="3">
                  <c:v>Единый сельхоз.налог</c:v>
                </c:pt>
                <c:pt idx="4">
                  <c:v>Единый сельхоз.налог</c:v>
                </c:pt>
              </c:strCache>
            </c:strRef>
          </c:cat>
          <c:val>
            <c:numRef>
              <c:f>Лист1!$B$2:$B$6</c:f>
              <c:numCache>
                <c:formatCode>General</c:formatCode>
                <c:ptCount val="5"/>
                <c:pt idx="0">
                  <c:v>4857.5</c:v>
                </c:pt>
                <c:pt idx="1">
                  <c:v>1230.9000000000001</c:v>
                </c:pt>
                <c:pt idx="2">
                  <c:v>1510</c:v>
                </c:pt>
                <c:pt idx="3">
                  <c:v>0</c:v>
                </c:pt>
                <c:pt idx="4">
                  <c:v>598.4</c:v>
                </c:pt>
              </c:numCache>
            </c:numRef>
          </c:val>
        </c:ser>
        <c:dLbls>
          <c:showLegendKey val="0"/>
          <c:showVal val="0"/>
          <c:showCatName val="0"/>
          <c:showSerName val="0"/>
          <c:showPercent val="0"/>
          <c:showBubbleSize val="0"/>
          <c:showLeaderLines val="0"/>
        </c:dLbls>
      </c:pie3DChart>
    </c:plotArea>
    <c:legend>
      <c:legendPos val="b"/>
      <c:legendEntry>
        <c:idx val="3"/>
        <c:delete val="1"/>
      </c:legendEntry>
      <c:layout>
        <c:manualLayout>
          <c:xMode val="edge"/>
          <c:yMode val="edge"/>
          <c:x val="8.6143444260204788E-3"/>
          <c:y val="0.65070882746889791"/>
          <c:w val="0.93498984857688539"/>
          <c:h val="0.28392824746300499"/>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неналоговых доходов</c:v>
                </c:pt>
              </c:strCache>
            </c:strRef>
          </c:tx>
          <c:spPr>
            <a:blipFill>
              <a:blip xmlns:r="http://schemas.openxmlformats.org/officeDocument/2006/relationships" r:embed="rId2"/>
              <a:tile tx="0" ty="0" sx="100000" sy="100000" flip="none" algn="tl"/>
            </a:blipFill>
            <a:ln>
              <a:solidFill>
                <a:srgbClr val="000099"/>
              </a:solidFill>
            </a:ln>
          </c:spPr>
          <c:dPt>
            <c:idx val="0"/>
            <c:bubble3D val="0"/>
            <c:spPr>
              <a:blipFill>
                <a:blip xmlns:r="http://schemas.openxmlformats.org/officeDocument/2006/relationships" r:embed="rId3"/>
                <a:tile tx="0" ty="0" sx="100000" sy="100000" flip="none" algn="tl"/>
              </a:blipFill>
              <a:ln>
                <a:solidFill>
                  <a:srgbClr val="000099"/>
                </a:solidFill>
              </a:ln>
            </c:spPr>
          </c:dPt>
          <c:dPt>
            <c:idx val="1"/>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5.9071822528083962E-2"/>
                  <c:y val="-6.5342268468786741E-2"/>
                </c:manualLayout>
              </c:layout>
              <c:showLegendKey val="0"/>
              <c:showVal val="1"/>
              <c:showCatName val="0"/>
              <c:showSerName val="0"/>
              <c:showPercent val="0"/>
              <c:showBubbleSize val="0"/>
            </c:dLbl>
            <c:dLbl>
              <c:idx val="1"/>
              <c:layout>
                <c:manualLayout>
                  <c:x val="-4.6760084452844825E-2"/>
                  <c:y val="4.6080348768135371E-4"/>
                </c:manualLayout>
              </c:layout>
              <c:showLegendKey val="0"/>
              <c:showVal val="1"/>
              <c:showCatName val="0"/>
              <c:showSerName val="0"/>
              <c:showPercent val="0"/>
              <c:showBubbleSize val="0"/>
            </c:dLbl>
            <c:showLegendKey val="0"/>
            <c:showVal val="0"/>
            <c:showCatName val="0"/>
            <c:showSerName val="0"/>
            <c:showPercent val="0"/>
            <c:showBubbleSize val="0"/>
          </c:dLbls>
          <c:cat>
            <c:strRef>
              <c:f>Лист1!$A$2:$A$3</c:f>
              <c:strCache>
                <c:ptCount val="2"/>
                <c:pt idx="0">
                  <c:v>Денежные взыскания (штрафы)</c:v>
                </c:pt>
                <c:pt idx="1">
                  <c:v>Доходы, получаемые в виде арендной платы</c:v>
                </c:pt>
              </c:strCache>
            </c:strRef>
          </c:cat>
          <c:val>
            <c:numRef>
              <c:f>Лист1!$B$2:$B$3</c:f>
              <c:numCache>
                <c:formatCode>General</c:formatCode>
                <c:ptCount val="2"/>
                <c:pt idx="0">
                  <c:v>21.1</c:v>
                </c:pt>
                <c:pt idx="1">
                  <c:v>121.7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355591086794472E-3"/>
          <c:y val="0.5997187435121023"/>
          <c:w val="0.94764427760935455"/>
          <c:h val="0.40028112310293662"/>
        </c:manualLayout>
      </c:layout>
      <c:overlay val="0"/>
    </c:legend>
    <c:plotVisOnly val="1"/>
    <c:dispBlanksAs val="zero"/>
    <c:showDLblsOverMax val="0"/>
  </c:chart>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4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Структура налоговых доходов</c:v>
                </c:pt>
              </c:strCache>
            </c:strRef>
          </c:tx>
          <c:explosion val="25"/>
          <c:dPt>
            <c:idx val="0"/>
            <c:bubble3D val="0"/>
            <c:spPr>
              <a:blipFill>
                <a:blip xmlns:r="http://schemas.openxmlformats.org/officeDocument/2006/relationships" r:embed="rId2"/>
                <a:tile tx="0" ty="0" sx="100000" sy="100000" flip="none" algn="tl"/>
              </a:blipFill>
            </c:spPr>
          </c:dPt>
          <c:dPt>
            <c:idx val="3"/>
            <c:bubble3D val="0"/>
            <c:spPr>
              <a:blipFill>
                <a:blip xmlns:r="http://schemas.openxmlformats.org/officeDocument/2006/relationships" r:embed="rId3"/>
                <a:tile tx="0" ty="0" sx="100000" sy="100000" flip="none" algn="tl"/>
              </a:blipFill>
            </c:spPr>
          </c:dPt>
          <c:dPt>
            <c:idx val="4"/>
            <c:bubble3D val="0"/>
            <c:spPr>
              <a:blipFill>
                <a:blip xmlns:r="http://schemas.openxmlformats.org/officeDocument/2006/relationships" r:embed="rId4"/>
                <a:tile tx="0" ty="0" sx="100000" sy="100000" flip="none" algn="tl"/>
              </a:blipFill>
              <a:ln>
                <a:solidFill>
                  <a:srgbClr val="000099"/>
                </a:solidFill>
              </a:ln>
            </c:spPr>
          </c:dPt>
          <c:dLbls>
            <c:dLbl>
              <c:idx val="0"/>
              <c:layout>
                <c:manualLayout>
                  <c:x val="-0.11551846635681129"/>
                  <c:y val="-9.4707166991731456E-2"/>
                </c:manualLayout>
              </c:layout>
              <c:showLegendKey val="0"/>
              <c:showVal val="1"/>
              <c:showCatName val="0"/>
              <c:showSerName val="0"/>
              <c:showPercent val="0"/>
              <c:showBubbleSize val="0"/>
            </c:dLbl>
            <c:dLbl>
              <c:idx val="1"/>
              <c:layout>
                <c:manualLayout>
                  <c:x val="-1.8116304785552343E-3"/>
                  <c:y val="5.9025812890878958E-2"/>
                </c:manualLayout>
              </c:layout>
              <c:showLegendKey val="0"/>
              <c:showVal val="1"/>
              <c:showCatName val="0"/>
              <c:showSerName val="0"/>
              <c:showPercent val="0"/>
              <c:showBubbleSize val="0"/>
            </c:dLbl>
            <c:dLbl>
              <c:idx val="2"/>
              <c:layout>
                <c:manualLayout>
                  <c:x val="-5.2289762980663332E-2"/>
                  <c:y val="8.1210946157454344E-3"/>
                </c:manualLayout>
              </c:layout>
              <c:showLegendKey val="0"/>
              <c:showVal val="1"/>
              <c:showCatName val="0"/>
              <c:showSerName val="0"/>
              <c:showPercent val="0"/>
              <c:showBubbleSize val="0"/>
            </c:dLbl>
            <c:dLbl>
              <c:idx val="3"/>
              <c:layout>
                <c:manualLayout>
                  <c:x val="0"/>
                  <c:y val="-9.0444919585808067E-2"/>
                </c:manualLayout>
              </c:layout>
              <c:showLegendKey val="0"/>
              <c:showVal val="1"/>
              <c:showCatName val="0"/>
              <c:showSerName val="0"/>
              <c:showPercent val="0"/>
              <c:showBubbleSize val="0"/>
            </c:dLbl>
            <c:dLbl>
              <c:idx val="4"/>
              <c:layout>
                <c:manualLayout>
                  <c:x val="5.3110382824905017E-2"/>
                  <c:y val="-0.10923252662326365"/>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1"/>
          </c:dLbls>
          <c:cat>
            <c:strRef>
              <c:f>Лист1!$A$2:$A$6</c:f>
              <c:strCache>
                <c:ptCount val="5"/>
                <c:pt idx="0">
                  <c:v>Дотации бюджетам сельских поселений</c:v>
                </c:pt>
                <c:pt idx="1">
                  <c:v>Субвенции бюджетам бюджетной системы Российской Федерации</c:v>
                </c:pt>
                <c:pt idx="2">
                  <c:v>Субвенции местным бюджетам на выполнение передаваемых полномочий субъектов РФ</c:v>
                </c:pt>
                <c:pt idx="3">
                  <c:v>Иные межбюджетные трансферты
</c:v>
                </c:pt>
                <c:pt idx="4">
                  <c:v>Прочие межбюджетные трансферты, передаваемые бюджетам сельских поселений
</c:v>
                </c:pt>
              </c:strCache>
            </c:strRef>
          </c:cat>
          <c:val>
            <c:numRef>
              <c:f>Лист1!$B$2:$B$6</c:f>
              <c:numCache>
                <c:formatCode>General</c:formatCode>
                <c:ptCount val="5"/>
                <c:pt idx="0" formatCode="#,##0.00">
                  <c:v>9406.6</c:v>
                </c:pt>
                <c:pt idx="1">
                  <c:v>241.7</c:v>
                </c:pt>
                <c:pt idx="2">
                  <c:v>0.2</c:v>
                </c:pt>
                <c:pt idx="3">
                  <c:v>1363.2</c:v>
                </c:pt>
                <c:pt idx="4">
                  <c:v>5747.7</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5.3975129990188157E-2"/>
          <c:y val="0.40814424635332258"/>
          <c:w val="0.87321219456662891"/>
          <c:h val="0.59185575364667742"/>
        </c:manualLayout>
      </c:layout>
      <c:overlay val="0"/>
    </c:legend>
    <c:plotVisOnly val="1"/>
    <c:dispBlanksAs val="zero"/>
    <c:showDLblsOverMax val="0"/>
  </c:chart>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Лист1!$B$1</c:f>
              <c:strCache>
                <c:ptCount val="1"/>
                <c:pt idx="0">
                  <c:v>2020 год</c:v>
                </c:pt>
              </c:strCache>
            </c:strRef>
          </c:tx>
          <c:spPr>
            <a:blipFill>
              <a:blip xmlns:r="http://schemas.openxmlformats.org/officeDocument/2006/relationships" r:embed="rId1"/>
              <a:tile tx="0" ty="0" sx="100000" sy="100000" flip="none" algn="tl"/>
            </a:blipFill>
          </c:spPr>
          <c:invertIfNegative val="0"/>
          <c:dLbls>
            <c:showLegendKey val="0"/>
            <c:showVal val="1"/>
            <c:showCatName val="0"/>
            <c:showSerName val="0"/>
            <c:showPercent val="0"/>
            <c:showBubbleSize val="0"/>
            <c:showLeaderLines val="0"/>
          </c:dLbls>
          <c:cat>
            <c:strRef>
              <c:f>Лист1!$A$2:$A$10</c:f>
              <c:strCache>
                <c:ptCount val="9"/>
                <c:pt idx="0">
                  <c:v>Образование</c:v>
                </c:pt>
                <c:pt idx="1">
                  <c:v>Национальная безопасность и правоохранительная деятельность</c:v>
                </c:pt>
                <c:pt idx="2">
                  <c:v>Социальная политика</c:v>
                </c:pt>
                <c:pt idx="3">
                  <c:v>Развитие спорта</c:v>
                </c:pt>
                <c:pt idx="4">
                  <c:v>национальная оборона</c:v>
                </c:pt>
                <c:pt idx="5">
                  <c:v>Национальная экономика</c:v>
                </c:pt>
                <c:pt idx="6">
                  <c:v>Культура, кинематография</c:v>
                </c:pt>
                <c:pt idx="7">
                  <c:v>Общегосударственные вопросы</c:v>
                </c:pt>
                <c:pt idx="8">
                  <c:v>Жилищно-коммунальное хозяйство</c:v>
                </c:pt>
              </c:strCache>
            </c:strRef>
          </c:cat>
          <c:val>
            <c:numRef>
              <c:f>Лист1!$B$2:$B$10</c:f>
              <c:numCache>
                <c:formatCode>General</c:formatCode>
                <c:ptCount val="9"/>
                <c:pt idx="0">
                  <c:v>10</c:v>
                </c:pt>
                <c:pt idx="1">
                  <c:v>26.3</c:v>
                </c:pt>
                <c:pt idx="2">
                  <c:v>155</c:v>
                </c:pt>
                <c:pt idx="3">
                  <c:v>1</c:v>
                </c:pt>
                <c:pt idx="4">
                  <c:v>241.7</c:v>
                </c:pt>
                <c:pt idx="5" formatCode="#,##0.0">
                  <c:v>1117.5</c:v>
                </c:pt>
                <c:pt idx="6" formatCode="#,##0.0">
                  <c:v>2055.4</c:v>
                </c:pt>
                <c:pt idx="7" formatCode="#,##0.0">
                  <c:v>9097.2000000000007</c:v>
                </c:pt>
                <c:pt idx="8" formatCode="#,##0.0">
                  <c:v>12394.9</c:v>
                </c:pt>
              </c:numCache>
            </c:numRef>
          </c:val>
        </c:ser>
        <c:dLbls>
          <c:showLegendKey val="0"/>
          <c:showVal val="0"/>
          <c:showCatName val="0"/>
          <c:showSerName val="0"/>
          <c:showPercent val="0"/>
          <c:showBubbleSize val="0"/>
        </c:dLbls>
        <c:gapWidth val="150"/>
        <c:shape val="cylinder"/>
        <c:axId val="132091264"/>
        <c:axId val="132105344"/>
        <c:axId val="0"/>
      </c:bar3DChart>
      <c:catAx>
        <c:axId val="132091264"/>
        <c:scaling>
          <c:orientation val="minMax"/>
        </c:scaling>
        <c:delete val="0"/>
        <c:axPos val="l"/>
        <c:majorTickMark val="out"/>
        <c:minorTickMark val="none"/>
        <c:tickLblPos val="nextTo"/>
        <c:crossAx val="132105344"/>
        <c:crosses val="autoZero"/>
        <c:auto val="1"/>
        <c:lblAlgn val="ctr"/>
        <c:lblOffset val="100"/>
        <c:noMultiLvlLbl val="0"/>
      </c:catAx>
      <c:valAx>
        <c:axId val="132105344"/>
        <c:scaling>
          <c:orientation val="minMax"/>
        </c:scaling>
        <c:delete val="0"/>
        <c:axPos val="b"/>
        <c:majorGridlines/>
        <c:numFmt formatCode="General" sourceLinked="1"/>
        <c:majorTickMark val="out"/>
        <c:minorTickMark val="none"/>
        <c:tickLblPos val="nextTo"/>
        <c:crossAx val="13209126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2">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image" Target="../media/image3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02C1D-471D-4984-AC1C-38695909612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ru-RU"/>
        </a:p>
      </dgm:t>
    </dgm:pt>
    <dgm:pt modelId="{072766C4-D6B0-45A8-AA12-167A8B31B9B8}">
      <dgm:prSet>
        <dgm:style>
          <a:lnRef idx="1">
            <a:schemeClr val="accent5"/>
          </a:lnRef>
          <a:fillRef idx="2">
            <a:schemeClr val="accent5"/>
          </a:fillRef>
          <a:effectRef idx="1">
            <a:schemeClr val="accent5"/>
          </a:effectRef>
          <a:fontRef idx="minor">
            <a:schemeClr val="dk1"/>
          </a:fontRef>
        </dgm:style>
      </dgm:prSet>
      <dgm:spPr/>
      <dgm:t>
        <a:bodyPr/>
        <a:lstStyle/>
        <a:p>
          <a:r>
            <a:rPr lang="ru-RU"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dirty="0" smtClean="0">
              <a:solidFill>
                <a:schemeClr val="tx1">
                  <a:lumMod val="95000"/>
                  <a:lumOff val="5000"/>
                </a:schemeClr>
              </a:solidFill>
              <a:latin typeface="Times New Roman" pitchFamily="18" charset="0"/>
              <a:cs typeface="Times New Roman" pitchFamily="18" charset="0"/>
            </a:rPr>
            <a:t>2022-2024 </a:t>
          </a:r>
          <a:r>
            <a:rPr lang="ru-RU" dirty="0" smtClean="0">
              <a:solidFill>
                <a:schemeClr val="tx1">
                  <a:lumMod val="95000"/>
                  <a:lumOff val="5000"/>
                </a:schemeClr>
              </a:solidFill>
              <a:latin typeface="Times New Roman" pitchFamily="18" charset="0"/>
              <a:cs typeface="Times New Roman" pitchFamily="18" charset="0"/>
            </a:rPr>
            <a:t>годы</a:t>
          </a:r>
        </a:p>
      </dgm:t>
    </dgm:pt>
    <dgm:pt modelId="{C54F216C-2076-4AF2-89F1-CD9191FA3785}" type="parTrans" cxnId="{C86F3B14-5772-47F3-A8A3-D47B04A576E0}">
      <dgm:prSet/>
      <dgm:spPr/>
      <dgm:t>
        <a:bodyPr/>
        <a:lstStyle/>
        <a:p>
          <a:endParaRPr lang="ru-RU"/>
        </a:p>
      </dgm:t>
    </dgm:pt>
    <dgm:pt modelId="{05C63D3B-89C3-406A-8899-BC3BB7756FE9}" type="sibTrans" cxnId="{C86F3B14-5772-47F3-A8A3-D47B04A576E0}">
      <dgm:prSet/>
      <dgm:spPr/>
      <dgm:t>
        <a:bodyPr/>
        <a:lstStyle/>
        <a:p>
          <a:endParaRPr lang="ru-RU"/>
        </a:p>
      </dgm:t>
    </dgm:pt>
    <dgm:pt modelId="{C9EA666E-2D7C-4663-848D-8F552294B1AD}">
      <dgm:prSet custT="1">
        <dgm:style>
          <a:lnRef idx="1">
            <a:schemeClr val="accent2"/>
          </a:lnRef>
          <a:fillRef idx="2">
            <a:schemeClr val="accent2"/>
          </a:fillRef>
          <a:effectRef idx="1">
            <a:schemeClr val="accent2"/>
          </a:effectRef>
          <a:fontRef idx="minor">
            <a:schemeClr val="dk1"/>
          </a:fontRef>
        </dgm:style>
      </dgm:prSet>
      <dgm:spPr/>
      <dgm:t>
        <a:bodyPr/>
        <a:lstStyle/>
        <a:p>
          <a:r>
            <a:rPr lang="ru-RU" sz="16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dirty="0" smtClean="0">
              <a:solidFill>
                <a:srgbClr val="C00000"/>
              </a:solidFill>
              <a:latin typeface="Times New Roman" pitchFamily="18" charset="0"/>
              <a:cs typeface="Times New Roman" pitchFamily="18" charset="0"/>
            </a:rPr>
            <a:t>2022 </a:t>
          </a:r>
          <a:r>
            <a:rPr lang="ru-RU" sz="1600" dirty="0" smtClean="0">
              <a:solidFill>
                <a:srgbClr val="C00000"/>
              </a:solidFill>
              <a:latin typeface="Times New Roman" pitchFamily="18" charset="0"/>
              <a:cs typeface="Times New Roman" pitchFamily="18" charset="0"/>
            </a:rPr>
            <a:t>год и на плановый период </a:t>
          </a:r>
          <a:r>
            <a:rPr lang="ru-RU" sz="1600" dirty="0" smtClean="0">
              <a:solidFill>
                <a:srgbClr val="C00000"/>
              </a:solidFill>
              <a:latin typeface="Times New Roman" pitchFamily="18" charset="0"/>
              <a:cs typeface="Times New Roman" pitchFamily="18" charset="0"/>
            </a:rPr>
            <a:t>2023 и 2024 </a:t>
          </a:r>
          <a:r>
            <a:rPr lang="ru-RU" sz="1600" dirty="0" smtClean="0">
              <a:solidFill>
                <a:srgbClr val="C00000"/>
              </a:solidFill>
              <a:latin typeface="Times New Roman" pitchFamily="18" charset="0"/>
              <a:cs typeface="Times New Roman" pitchFamily="18" charset="0"/>
            </a:rPr>
            <a:t>годов</a:t>
          </a:r>
          <a:endParaRPr lang="ru-RU" sz="1600" dirty="0">
            <a:solidFill>
              <a:srgbClr val="C00000"/>
            </a:solidFill>
            <a:latin typeface="Times New Roman" pitchFamily="18" charset="0"/>
            <a:cs typeface="Times New Roman" pitchFamily="18" charset="0"/>
          </a:endParaRPr>
        </a:p>
      </dgm:t>
    </dgm:pt>
    <dgm:pt modelId="{227E8E4F-CF97-44A5-A5FA-9879223453B3}" type="parTrans" cxnId="{B0A277E2-323C-4A69-B70E-16DDB4F635BB}">
      <dgm:prSet/>
      <dgm:spPr/>
      <dgm:t>
        <a:bodyPr/>
        <a:lstStyle/>
        <a:p>
          <a:endParaRPr lang="ru-RU"/>
        </a:p>
      </dgm:t>
    </dgm:pt>
    <dgm:pt modelId="{9DA2AC34-981A-49C0-873B-01A2C3713962}" type="sibTrans" cxnId="{B0A277E2-323C-4A69-B70E-16DDB4F635BB}">
      <dgm:prSet/>
      <dgm:spPr/>
      <dgm:t>
        <a:bodyPr/>
        <a:lstStyle/>
        <a:p>
          <a:endParaRPr lang="ru-RU"/>
        </a:p>
      </dgm:t>
    </dgm:pt>
    <dgm:pt modelId="{98B75CC1-0CAF-43D0-A5B8-320BF21132B7}">
      <dgm:prSet>
        <dgm:style>
          <a:lnRef idx="3">
            <a:schemeClr val="lt1"/>
          </a:lnRef>
          <a:fillRef idx="1">
            <a:schemeClr val="accent4"/>
          </a:fillRef>
          <a:effectRef idx="1">
            <a:schemeClr val="accent4"/>
          </a:effectRef>
          <a:fontRef idx="minor">
            <a:schemeClr val="lt1"/>
          </a:fontRef>
        </dgm:style>
      </dgm:prSet>
      <dgm:spPr/>
      <dgm:t>
        <a:bodyPr/>
        <a:lstStyle/>
        <a:p>
          <a:r>
            <a:rPr lang="ru-RU" dirty="0" smtClean="0">
              <a:solidFill>
                <a:schemeClr val="tx1"/>
              </a:solidFill>
            </a:rPr>
            <a:t>Муниципальные программы  Дубовского сельского поселения</a:t>
          </a:r>
          <a:endParaRPr lang="ru-RU" dirty="0">
            <a:solidFill>
              <a:schemeClr val="tx1"/>
            </a:solidFill>
          </a:endParaRPr>
        </a:p>
      </dgm:t>
    </dgm:pt>
    <dgm:pt modelId="{CFF6242E-338F-4A60-B329-6922436A9F6D}" type="parTrans" cxnId="{8FF939D1-09C0-43BD-A153-9F958EC49730}">
      <dgm:prSet/>
      <dgm:spPr/>
      <dgm:t>
        <a:bodyPr/>
        <a:lstStyle/>
        <a:p>
          <a:endParaRPr lang="ru-RU"/>
        </a:p>
      </dgm:t>
    </dgm:pt>
    <dgm:pt modelId="{41F43E39-8BB0-4822-9905-F04D3E6405E4}" type="sibTrans" cxnId="{8FF939D1-09C0-43BD-A153-9F958EC49730}">
      <dgm:prSet/>
      <dgm:spPr/>
      <dgm:t>
        <a:bodyPr/>
        <a:lstStyle/>
        <a:p>
          <a:endParaRPr lang="ru-RU"/>
        </a:p>
      </dgm:t>
    </dgm:pt>
    <dgm:pt modelId="{47618143-2FAE-46C8-87A0-27D57FA3B1CC}">
      <dgm:prSet>
        <dgm:style>
          <a:lnRef idx="1">
            <a:schemeClr val="accent2"/>
          </a:lnRef>
          <a:fillRef idx="2">
            <a:schemeClr val="accent2"/>
          </a:fillRef>
          <a:effectRef idx="1">
            <a:schemeClr val="accent2"/>
          </a:effectRef>
          <a:fontRef idx="minor">
            <a:schemeClr val="dk1"/>
          </a:fontRef>
        </dgm:style>
      </dgm:prSet>
      <dgm:spPr/>
      <dgm:t>
        <a:bodyPr/>
        <a:lstStyle/>
        <a:p>
          <a:r>
            <a:rPr lang="ru-RU"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dirty="0" smtClean="0">
              <a:solidFill>
                <a:schemeClr val="tx1"/>
              </a:solidFill>
              <a:latin typeface="Times New Roman" pitchFamily="18" charset="0"/>
              <a:cs typeface="Times New Roman" pitchFamily="18" charset="0"/>
            </a:rPr>
            <a:t>2022-2024 </a:t>
          </a:r>
          <a:r>
            <a:rPr lang="ru-RU" dirty="0" smtClean="0">
              <a:solidFill>
                <a:schemeClr val="tx1"/>
              </a:solidFill>
              <a:latin typeface="Times New Roman" pitchFamily="18" charset="0"/>
              <a:cs typeface="Times New Roman" pitchFamily="18" charset="0"/>
            </a:rPr>
            <a:t>годы (Постановление от </a:t>
          </a:r>
          <a:r>
            <a:rPr lang="ru-RU" dirty="0" smtClean="0">
              <a:solidFill>
                <a:schemeClr val="tx1"/>
              </a:solidFill>
              <a:latin typeface="Times New Roman" pitchFamily="18" charset="0"/>
              <a:cs typeface="Times New Roman" pitchFamily="18" charset="0"/>
            </a:rPr>
            <a:t>02.11.2021 </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165)</a:t>
          </a:r>
          <a:endParaRPr lang="ru-RU" dirty="0">
            <a:solidFill>
              <a:schemeClr val="tx1"/>
            </a:solidFill>
            <a:latin typeface="Times New Roman" pitchFamily="18" charset="0"/>
            <a:cs typeface="Times New Roman" pitchFamily="18" charset="0"/>
          </a:endParaRPr>
        </a:p>
      </dgm:t>
    </dgm:pt>
    <dgm:pt modelId="{122D5FE1-D416-4D98-9710-736BA4444A47}" type="parTrans" cxnId="{59D4229D-2B52-4228-AC97-6982D5D0AA3E}">
      <dgm:prSet/>
      <dgm:spPr/>
      <dgm:t>
        <a:bodyPr/>
        <a:lstStyle/>
        <a:p>
          <a:endParaRPr lang="ru-RU"/>
        </a:p>
      </dgm:t>
    </dgm:pt>
    <dgm:pt modelId="{2C489CEA-FAA2-4348-B5BD-37AE6A08F5E9}" type="sibTrans" cxnId="{59D4229D-2B52-4228-AC97-6982D5D0AA3E}">
      <dgm:prSet/>
      <dgm:spPr/>
      <dgm:t>
        <a:bodyPr/>
        <a:lstStyle/>
        <a:p>
          <a:endParaRPr lang="ru-RU"/>
        </a:p>
      </dgm:t>
    </dgm:pt>
    <dgm:pt modelId="{9C2633D2-9394-4B6B-9481-26057C599F0C}">
      <dgm:prSet>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ru-RU" dirty="0" smtClean="0">
              <a:solidFill>
                <a:schemeClr val="tx1">
                  <a:lumMod val="95000"/>
                  <a:lumOff val="5000"/>
                </a:schemeClr>
              </a:solidFill>
              <a:latin typeface="Times New Roman" pitchFamily="18" charset="0"/>
              <a:cs typeface="Times New Roman" pitchFamily="18" charset="0"/>
            </a:rPr>
            <a:t>«</a:t>
          </a:r>
          <a:r>
            <a:rPr lang="ru-RU" b="0" dirty="0" smtClean="0"/>
            <a:t>О бюджетном процессе в Дубовском </a:t>
          </a:r>
          <a:endParaRPr lang="ru-RU" b="1" dirty="0" smtClean="0"/>
        </a:p>
        <a:p>
          <a:pPr>
            <a:spcAft>
              <a:spcPts val="0"/>
            </a:spcAft>
          </a:pPr>
          <a:r>
            <a:rPr lang="ru-RU" b="0" dirty="0" smtClean="0"/>
            <a:t>сельском поселении</a:t>
          </a:r>
          <a:r>
            <a:rPr lang="ru-RU"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dgm:t>
    </dgm:pt>
    <dgm:pt modelId="{6C6B0B1A-D81C-4AC3-A411-6F83B1E259EF}" type="parTrans" cxnId="{E236DE8C-C4BC-4EB4-9BB2-84FB0FACA75D}">
      <dgm:prSet/>
      <dgm:spPr/>
      <dgm:t>
        <a:bodyPr/>
        <a:lstStyle/>
        <a:p>
          <a:endParaRPr lang="ru-RU"/>
        </a:p>
      </dgm:t>
    </dgm:pt>
    <dgm:pt modelId="{57797AD6-CE77-42B9-B658-82B1FA55B4D5}" type="sibTrans" cxnId="{E236DE8C-C4BC-4EB4-9BB2-84FB0FACA75D}">
      <dgm:prSet/>
      <dgm:spPr/>
      <dgm:t>
        <a:bodyPr/>
        <a:lstStyle/>
        <a:p>
          <a:endParaRPr lang="ru-RU"/>
        </a:p>
      </dgm:t>
    </dgm:pt>
    <dgm:pt modelId="{C3C154CE-4686-486C-AC9D-C172F9DE1064}" type="pres">
      <dgm:prSet presAssocID="{5F302C1D-471D-4984-AC1C-386959096126}" presName="diagram" presStyleCnt="0">
        <dgm:presLayoutVars>
          <dgm:dir/>
          <dgm:resizeHandles val="exact"/>
        </dgm:presLayoutVars>
      </dgm:prSet>
      <dgm:spPr/>
      <dgm:t>
        <a:bodyPr/>
        <a:lstStyle/>
        <a:p>
          <a:endParaRPr lang="ru-RU"/>
        </a:p>
      </dgm:t>
    </dgm:pt>
    <dgm:pt modelId="{55AAE102-8ED4-4850-8569-B7C359083262}" type="pres">
      <dgm:prSet presAssocID="{9C2633D2-9394-4B6B-9481-26057C599F0C}" presName="node" presStyleLbl="node1" presStyleIdx="0" presStyleCnt="5" custLinFactNeighborX="2759" custLinFactNeighborY="-39814">
        <dgm:presLayoutVars>
          <dgm:bulletEnabled val="1"/>
        </dgm:presLayoutVars>
      </dgm:prSet>
      <dgm:spPr/>
      <dgm:t>
        <a:bodyPr/>
        <a:lstStyle/>
        <a:p>
          <a:endParaRPr lang="ru-RU"/>
        </a:p>
      </dgm:t>
    </dgm:pt>
    <dgm:pt modelId="{C7307781-3C1E-4561-AED0-DC9D97A69E5E}" type="pres">
      <dgm:prSet presAssocID="{57797AD6-CE77-42B9-B658-82B1FA55B4D5}" presName="sibTrans" presStyleCnt="0"/>
      <dgm:spPr/>
    </dgm:pt>
    <dgm:pt modelId="{708B2EB3-74B2-47E0-9BCA-19B608F7E16E}" type="pres">
      <dgm:prSet presAssocID="{47618143-2FAE-46C8-87A0-27D57FA3B1CC}" presName="node" presStyleLbl="node1" presStyleIdx="1" presStyleCnt="5" custLinFactX="5172" custLinFactNeighborX="100000" custLinFactNeighborY="-39814">
        <dgm:presLayoutVars>
          <dgm:bulletEnabled val="1"/>
        </dgm:presLayoutVars>
      </dgm:prSet>
      <dgm:spPr/>
      <dgm:t>
        <a:bodyPr/>
        <a:lstStyle/>
        <a:p>
          <a:endParaRPr lang="ru-RU"/>
        </a:p>
      </dgm:t>
    </dgm:pt>
    <dgm:pt modelId="{8ADDC6CF-99C8-49A6-9527-2C22153F7ECD}" type="pres">
      <dgm:prSet presAssocID="{2C489CEA-FAA2-4348-B5BD-37AE6A08F5E9}" presName="sibTrans" presStyleCnt="0"/>
      <dgm:spPr/>
    </dgm:pt>
    <dgm:pt modelId="{6D445966-3F30-454D-82BE-0395345C2F90}" type="pres">
      <dgm:prSet presAssocID="{98B75CC1-0CAF-43D0-A5B8-320BF21132B7}" presName="node" presStyleLbl="node1" presStyleIdx="2" presStyleCnt="5" custLinFactY="53289" custLinFactNeighborX="-2069" custLinFactNeighborY="100000">
        <dgm:presLayoutVars>
          <dgm:bulletEnabled val="1"/>
        </dgm:presLayoutVars>
      </dgm:prSet>
      <dgm:spPr/>
      <dgm:t>
        <a:bodyPr/>
        <a:lstStyle/>
        <a:p>
          <a:endParaRPr lang="ru-RU"/>
        </a:p>
      </dgm:t>
    </dgm:pt>
    <dgm:pt modelId="{E3C2F434-29E6-4F7E-AEE9-071BF0DA6D49}" type="pres">
      <dgm:prSet presAssocID="{41F43E39-8BB0-4822-9905-F04D3E6405E4}" presName="sibTrans" presStyleCnt="0"/>
      <dgm:spPr/>
    </dgm:pt>
    <dgm:pt modelId="{88FEBF96-E976-46D4-81AB-E77C42CEC9DE}" type="pres">
      <dgm:prSet presAssocID="{072766C4-D6B0-45A8-AA12-167A8B31B9B8}" presName="node" presStyleLbl="node1" presStyleIdx="3" presStyleCnt="5" custLinFactNeighborX="-49483" custLinFactNeighborY="36622">
        <dgm:presLayoutVars>
          <dgm:bulletEnabled val="1"/>
        </dgm:presLayoutVars>
      </dgm:prSet>
      <dgm:spPr/>
      <dgm:t>
        <a:bodyPr/>
        <a:lstStyle/>
        <a:p>
          <a:endParaRPr lang="ru-RU"/>
        </a:p>
      </dgm:t>
    </dgm:pt>
    <dgm:pt modelId="{0394682A-61DE-4EB5-A55C-CD991BAC6C16}" type="pres">
      <dgm:prSet presAssocID="{05C63D3B-89C3-406A-8899-BC3BB7756FE9}" presName="sibTrans" presStyleCnt="0"/>
      <dgm:spPr/>
    </dgm:pt>
    <dgm:pt modelId="{EB02618D-F0D0-4A02-A37B-87B2006ABF18}" type="pres">
      <dgm:prSet presAssocID="{C9EA666E-2D7C-4663-848D-8F552294B1AD}" presName="node" presStyleLbl="node1" presStyleIdx="4" presStyleCnt="5" custLinFactNeighborX="-57414" custLinFactNeighborY="-64527">
        <dgm:presLayoutVars>
          <dgm:bulletEnabled val="1"/>
        </dgm:presLayoutVars>
      </dgm:prSet>
      <dgm:spPr/>
      <dgm:t>
        <a:bodyPr/>
        <a:lstStyle/>
        <a:p>
          <a:endParaRPr lang="ru-RU"/>
        </a:p>
      </dgm:t>
    </dgm:pt>
  </dgm:ptLst>
  <dgm:cxnLst>
    <dgm:cxn modelId="{B0A277E2-323C-4A69-B70E-16DDB4F635BB}" srcId="{5F302C1D-471D-4984-AC1C-386959096126}" destId="{C9EA666E-2D7C-4663-848D-8F552294B1AD}" srcOrd="4" destOrd="0" parTransId="{227E8E4F-CF97-44A5-A5FA-9879223453B3}" sibTransId="{9DA2AC34-981A-49C0-873B-01A2C3713962}"/>
    <dgm:cxn modelId="{40AFFB3B-6335-491D-B5C7-3A5EE1007728}" type="presOf" srcId="{C9EA666E-2D7C-4663-848D-8F552294B1AD}" destId="{EB02618D-F0D0-4A02-A37B-87B2006ABF18}" srcOrd="0" destOrd="0" presId="urn:microsoft.com/office/officeart/2005/8/layout/default#1"/>
    <dgm:cxn modelId="{59D4229D-2B52-4228-AC97-6982D5D0AA3E}" srcId="{5F302C1D-471D-4984-AC1C-386959096126}" destId="{47618143-2FAE-46C8-87A0-27D57FA3B1CC}" srcOrd="1" destOrd="0" parTransId="{122D5FE1-D416-4D98-9710-736BA4444A47}" sibTransId="{2C489CEA-FAA2-4348-B5BD-37AE6A08F5E9}"/>
    <dgm:cxn modelId="{3F46F7AD-E554-4600-893D-9050A1B6A95A}" type="presOf" srcId="{072766C4-D6B0-45A8-AA12-167A8B31B9B8}" destId="{88FEBF96-E976-46D4-81AB-E77C42CEC9DE}" srcOrd="0" destOrd="0" presId="urn:microsoft.com/office/officeart/2005/8/layout/default#1"/>
    <dgm:cxn modelId="{27582BE8-D88F-488A-8C87-2CAD83EC944B}" type="presOf" srcId="{5F302C1D-471D-4984-AC1C-386959096126}" destId="{C3C154CE-4686-486C-AC9D-C172F9DE1064}" srcOrd="0" destOrd="0" presId="urn:microsoft.com/office/officeart/2005/8/layout/default#1"/>
    <dgm:cxn modelId="{53F62E0E-AC6A-4B2E-BA08-A740DA80A91C}" type="presOf" srcId="{47618143-2FAE-46C8-87A0-27D57FA3B1CC}" destId="{708B2EB3-74B2-47E0-9BCA-19B608F7E16E}" srcOrd="0" destOrd="0" presId="urn:microsoft.com/office/officeart/2005/8/layout/default#1"/>
    <dgm:cxn modelId="{41618A34-5759-43D2-91AC-8251846FAB03}" type="presOf" srcId="{98B75CC1-0CAF-43D0-A5B8-320BF21132B7}" destId="{6D445966-3F30-454D-82BE-0395345C2F90}" srcOrd="0" destOrd="0" presId="urn:microsoft.com/office/officeart/2005/8/layout/default#1"/>
    <dgm:cxn modelId="{EA2FF38A-8D92-4D74-9CFE-8463750B6EF9}" type="presOf" srcId="{9C2633D2-9394-4B6B-9481-26057C599F0C}" destId="{55AAE102-8ED4-4850-8569-B7C359083262}" srcOrd="0" destOrd="0" presId="urn:microsoft.com/office/officeart/2005/8/layout/default#1"/>
    <dgm:cxn modelId="{8FF939D1-09C0-43BD-A153-9F958EC49730}" srcId="{5F302C1D-471D-4984-AC1C-386959096126}" destId="{98B75CC1-0CAF-43D0-A5B8-320BF21132B7}" srcOrd="2" destOrd="0" parTransId="{CFF6242E-338F-4A60-B329-6922436A9F6D}" sibTransId="{41F43E39-8BB0-4822-9905-F04D3E6405E4}"/>
    <dgm:cxn modelId="{C86F3B14-5772-47F3-A8A3-D47B04A576E0}" srcId="{5F302C1D-471D-4984-AC1C-386959096126}" destId="{072766C4-D6B0-45A8-AA12-167A8B31B9B8}" srcOrd="3" destOrd="0" parTransId="{C54F216C-2076-4AF2-89F1-CD9191FA3785}" sibTransId="{05C63D3B-89C3-406A-8899-BC3BB7756FE9}"/>
    <dgm:cxn modelId="{E236DE8C-C4BC-4EB4-9BB2-84FB0FACA75D}" srcId="{5F302C1D-471D-4984-AC1C-386959096126}" destId="{9C2633D2-9394-4B6B-9481-26057C599F0C}" srcOrd="0" destOrd="0" parTransId="{6C6B0B1A-D81C-4AC3-A411-6F83B1E259EF}" sibTransId="{57797AD6-CE77-42B9-B658-82B1FA55B4D5}"/>
    <dgm:cxn modelId="{A0127BE4-E0F6-486E-AFAB-A3929867CA04}" type="presParOf" srcId="{C3C154CE-4686-486C-AC9D-C172F9DE1064}" destId="{55AAE102-8ED4-4850-8569-B7C359083262}" srcOrd="0" destOrd="0" presId="urn:microsoft.com/office/officeart/2005/8/layout/default#1"/>
    <dgm:cxn modelId="{C0533736-1505-4210-942B-643A790B585B}" type="presParOf" srcId="{C3C154CE-4686-486C-AC9D-C172F9DE1064}" destId="{C7307781-3C1E-4561-AED0-DC9D97A69E5E}" srcOrd="1" destOrd="0" presId="urn:microsoft.com/office/officeart/2005/8/layout/default#1"/>
    <dgm:cxn modelId="{4FCCCD1D-19FF-4AB1-BE43-2DA25F36763E}" type="presParOf" srcId="{C3C154CE-4686-486C-AC9D-C172F9DE1064}" destId="{708B2EB3-74B2-47E0-9BCA-19B608F7E16E}" srcOrd="2" destOrd="0" presId="urn:microsoft.com/office/officeart/2005/8/layout/default#1"/>
    <dgm:cxn modelId="{199377DA-F9A9-4F7E-A0C1-A68EC0CE7149}" type="presParOf" srcId="{C3C154CE-4686-486C-AC9D-C172F9DE1064}" destId="{8ADDC6CF-99C8-49A6-9527-2C22153F7ECD}" srcOrd="3" destOrd="0" presId="urn:microsoft.com/office/officeart/2005/8/layout/default#1"/>
    <dgm:cxn modelId="{D4AD9D9D-AEFA-4BB0-AF2D-E6436B02092A}" type="presParOf" srcId="{C3C154CE-4686-486C-AC9D-C172F9DE1064}" destId="{6D445966-3F30-454D-82BE-0395345C2F90}" srcOrd="4" destOrd="0" presId="urn:microsoft.com/office/officeart/2005/8/layout/default#1"/>
    <dgm:cxn modelId="{FDA2A157-D32D-4168-9F25-AF4000A8079A}" type="presParOf" srcId="{C3C154CE-4686-486C-AC9D-C172F9DE1064}" destId="{E3C2F434-29E6-4F7E-AEE9-071BF0DA6D49}" srcOrd="5" destOrd="0" presId="urn:microsoft.com/office/officeart/2005/8/layout/default#1"/>
    <dgm:cxn modelId="{37CD8EBB-C861-481E-B7A1-E9E28F5F7E8E}" type="presParOf" srcId="{C3C154CE-4686-486C-AC9D-C172F9DE1064}" destId="{88FEBF96-E976-46D4-81AB-E77C42CEC9DE}" srcOrd="6" destOrd="0" presId="urn:microsoft.com/office/officeart/2005/8/layout/default#1"/>
    <dgm:cxn modelId="{AC52AACD-D583-4038-9FF4-F997DB165D6A}" type="presParOf" srcId="{C3C154CE-4686-486C-AC9D-C172F9DE1064}" destId="{0394682A-61DE-4EB5-A55C-CD991BAC6C16}" srcOrd="7" destOrd="0" presId="urn:microsoft.com/office/officeart/2005/8/layout/default#1"/>
    <dgm:cxn modelId="{F4A1D2A1-092F-4459-9462-9152BBBBE71F}" type="presParOf" srcId="{C3C154CE-4686-486C-AC9D-C172F9DE1064}" destId="{EB02618D-F0D0-4A02-A37B-87B2006ABF18}" srcOrd="8" destOrd="0" presId="urn:microsoft.com/office/officeart/2005/8/layout/default#1"/>
  </dgm:cxnLst>
  <dgm:bg>
    <a:solidFill>
      <a:schemeClr val="accent6">
        <a:lumMod val="40000"/>
        <a:lumOff val="60000"/>
      </a:schemeClr>
    </a:solid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6A80F-1D28-4518-90F9-C4D30EAB3E53}" type="doc">
      <dgm:prSet loTypeId="urn:microsoft.com/office/officeart/2005/8/layout/default#2" loCatId="list" qsTypeId="urn:microsoft.com/office/officeart/2005/8/quickstyle/3d1" qsCatId="3D" csTypeId="urn:microsoft.com/office/officeart/2005/8/colors/accent1_2" csCatId="accent1" phldr="1"/>
      <dgm:spPr/>
      <dgm:t>
        <a:bodyPr/>
        <a:lstStyle/>
        <a:p>
          <a:endParaRPr lang="ru-RU"/>
        </a:p>
      </dgm:t>
    </dgm:pt>
    <dgm:pt modelId="{C1B627C8-FEB6-44F7-B0AB-70C16DD53046}">
      <dgm:prSet phldrT="[Текст]" custT="1"/>
      <dgm:spPr>
        <a:solidFill>
          <a:schemeClr val="accent5">
            <a:lumMod val="20000"/>
            <a:lumOff val="8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dirty="0" smtClean="0">
              <a:solidFill>
                <a:srgbClr val="7030A0"/>
              </a:solidFill>
            </a:rPr>
            <a:t>9 250,9 тыс.руб </a:t>
          </a:r>
          <a:r>
            <a:rPr lang="ru-RU" sz="1200" dirty="0" smtClean="0">
              <a:solidFill>
                <a:srgbClr val="7030A0"/>
              </a:solidFill>
            </a:rPr>
            <a:t>. </a:t>
          </a:r>
          <a:r>
            <a:rPr lang="ru-RU" sz="1200" dirty="0" smtClean="0">
              <a:solidFill>
                <a:srgbClr val="7030A0"/>
              </a:solidFill>
            </a:rPr>
            <a:t>36,9 </a:t>
          </a:r>
          <a:r>
            <a:rPr lang="ru-RU" sz="1200" dirty="0" smtClean="0">
              <a:solidFill>
                <a:srgbClr val="7030A0"/>
              </a:solidFill>
            </a:rPr>
            <a:t>% от всех расходов </a:t>
          </a:r>
        </a:p>
      </dgm:t>
    </dgm:pt>
    <dgm:pt modelId="{C4BFF824-E2F9-4C69-BC87-493CF8C979E2}" type="parTrans" cxnId="{30C9EA92-B715-49EE-85BD-55035735F090}">
      <dgm:prSet/>
      <dgm:spPr/>
      <dgm:t>
        <a:bodyPr/>
        <a:lstStyle/>
        <a:p>
          <a:endParaRPr lang="ru-RU"/>
        </a:p>
      </dgm:t>
    </dgm:pt>
    <dgm:pt modelId="{37EC2265-7E3B-4546-9CB4-9E343EEC84E0}" type="sibTrans" cxnId="{30C9EA92-B715-49EE-85BD-55035735F090}">
      <dgm:prSet/>
      <dgm:spPr/>
      <dgm:t>
        <a:bodyPr/>
        <a:lstStyle/>
        <a:p>
          <a:endParaRPr lang="ru-RU"/>
        </a:p>
      </dgm:t>
    </dgm:pt>
    <dgm:pt modelId="{A568777A-3DBF-4325-81FF-13106F66DEC1}">
      <dgm:prSet phldrT="[Текст]" custT="1"/>
      <dgm:spPr>
        <a:solidFill>
          <a:schemeClr val="accent3">
            <a:lumMod val="40000"/>
            <a:lumOff val="60000"/>
          </a:schemeClr>
        </a:solidFill>
      </dgm:spPr>
      <dgm:t>
        <a:bodyPr/>
        <a:lstStyle/>
        <a:p>
          <a:r>
            <a:rPr lang="ru-RU" sz="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dirty="0">
            <a:solidFill>
              <a:srgbClr val="0070C0"/>
            </a:solidFill>
          </a:endParaRPr>
        </a:p>
      </dgm:t>
    </dgm:pt>
    <dgm:pt modelId="{89A12FE5-36B8-42CF-88D7-9B36AB43B5C5}" type="parTrans" cxnId="{7817F5D7-08A1-461F-8CD4-F095C5065CC8}">
      <dgm:prSet/>
      <dgm:spPr/>
      <dgm:t>
        <a:bodyPr/>
        <a:lstStyle/>
        <a:p>
          <a:endParaRPr lang="ru-RU"/>
        </a:p>
      </dgm:t>
    </dgm:pt>
    <dgm:pt modelId="{DA84E366-3B01-4F24-92FE-54F713F88EE4}" type="sibTrans" cxnId="{7817F5D7-08A1-461F-8CD4-F095C5065CC8}">
      <dgm:prSet/>
      <dgm:spPr/>
      <dgm:t>
        <a:bodyPr/>
        <a:lstStyle/>
        <a:p>
          <a:endParaRPr lang="ru-RU"/>
        </a:p>
      </dgm:t>
    </dgm:pt>
    <dgm:pt modelId="{22A45959-32C1-4305-AFDC-EE5E6C05785D}">
      <dgm:prSet phldrT="[Текст]" custT="1"/>
      <dgm:spPr>
        <a:solidFill>
          <a:schemeClr val="accent6">
            <a:lumMod val="20000"/>
            <a:lumOff val="80000"/>
          </a:schemeClr>
        </a:solidFill>
      </dgm:spPr>
      <dgm:t>
        <a:bodyPr/>
        <a:lstStyle/>
        <a:p>
          <a:r>
            <a:rPr lang="ru-RU" sz="1200" dirty="0" smtClean="0">
              <a:solidFill>
                <a:srgbClr val="0070C0"/>
              </a:solidFill>
            </a:rPr>
            <a:t>«Развитие культуры и туризма»  </a:t>
          </a:r>
          <a:r>
            <a:rPr lang="ru-RU" sz="1200" dirty="0" smtClean="0">
              <a:solidFill>
                <a:srgbClr val="0070C0"/>
              </a:solidFill>
            </a:rPr>
            <a:t>2 055,4 тыс.руб </a:t>
          </a:r>
          <a:r>
            <a:rPr lang="ru-RU" sz="1200" dirty="0" smtClean="0">
              <a:solidFill>
                <a:srgbClr val="0070C0"/>
              </a:solidFill>
            </a:rPr>
            <a:t>или </a:t>
          </a:r>
          <a:r>
            <a:rPr lang="ru-RU" sz="1200" dirty="0" smtClean="0">
              <a:solidFill>
                <a:srgbClr val="0070C0"/>
              </a:solidFill>
            </a:rPr>
            <a:t>8,2% </a:t>
          </a:r>
          <a:r>
            <a:rPr lang="ru-RU" sz="1200" dirty="0" smtClean="0">
              <a:solidFill>
                <a:srgbClr val="0070C0"/>
              </a:solidFill>
            </a:rPr>
            <a:t>от всех  расходов</a:t>
          </a:r>
          <a:endParaRPr lang="ru-RU" sz="1200" dirty="0">
            <a:solidFill>
              <a:srgbClr val="0070C0"/>
            </a:solidFill>
          </a:endParaRPr>
        </a:p>
      </dgm:t>
    </dgm:pt>
    <dgm:pt modelId="{7E62E91B-08AE-47AD-B89C-5418DE793559}" type="parTrans" cxnId="{41BFA096-9E1D-4297-8FDB-F0FC2581A698}">
      <dgm:prSet/>
      <dgm:spPr/>
      <dgm:t>
        <a:bodyPr/>
        <a:lstStyle/>
        <a:p>
          <a:endParaRPr lang="ru-RU"/>
        </a:p>
      </dgm:t>
    </dgm:pt>
    <dgm:pt modelId="{17310292-E7A9-490F-A633-AECB067688CC}" type="sibTrans" cxnId="{41BFA096-9E1D-4297-8FDB-F0FC2581A698}">
      <dgm:prSet/>
      <dgm:spPr/>
      <dgm:t>
        <a:bodyPr/>
        <a:lstStyle/>
        <a:p>
          <a:endParaRPr lang="ru-RU"/>
        </a:p>
      </dgm:t>
    </dgm:pt>
    <dgm:pt modelId="{18EFB482-7199-4F65-9CC9-C9BCCAB510FD}">
      <dgm:prSet phldrT="[Текст]" custT="1"/>
      <dgm:spPr>
        <a:solidFill>
          <a:schemeClr val="bg2">
            <a:lumMod val="90000"/>
          </a:schemeClr>
        </a:solidFill>
      </dgm:spPr>
      <dgm:t>
        <a:bodyPr/>
        <a:lstStyle/>
        <a:p>
          <a:r>
            <a:rPr lang="ru-RU" sz="1200" dirty="0" smtClean="0">
              <a:solidFill>
                <a:srgbClr val="000099"/>
              </a:solidFill>
            </a:rPr>
            <a:t>«Охрана окружающей среды и рациональное природопользование»  3 </a:t>
          </a:r>
          <a:r>
            <a:rPr lang="ru-RU" sz="1200" dirty="0" smtClean="0">
              <a:solidFill>
                <a:srgbClr val="000099"/>
              </a:solidFill>
            </a:rPr>
            <a:t>144,0  тыс.руб 12,5% </a:t>
          </a:r>
          <a:r>
            <a:rPr lang="ru-RU" sz="1200" dirty="0" smtClean="0">
              <a:solidFill>
                <a:srgbClr val="000099"/>
              </a:solidFill>
            </a:rPr>
            <a:t>от всех  расходов</a:t>
          </a:r>
          <a:endParaRPr lang="ru-RU" sz="1200" dirty="0">
            <a:solidFill>
              <a:srgbClr val="000099"/>
            </a:solidFill>
          </a:endParaRPr>
        </a:p>
      </dgm:t>
    </dgm:pt>
    <dgm:pt modelId="{171E745B-C324-403A-A3E5-97150BD98F0D}" type="parTrans" cxnId="{3A674185-E3D8-4DCF-B9A9-668BCC4695BC}">
      <dgm:prSet/>
      <dgm:spPr/>
      <dgm:t>
        <a:bodyPr/>
        <a:lstStyle/>
        <a:p>
          <a:endParaRPr lang="ru-RU"/>
        </a:p>
      </dgm:t>
    </dgm:pt>
    <dgm:pt modelId="{153B1372-1010-496B-B511-00D7DED3F121}" type="sibTrans" cxnId="{3A674185-E3D8-4DCF-B9A9-668BCC4695BC}">
      <dgm:prSet/>
      <dgm:spPr/>
      <dgm:t>
        <a:bodyPr/>
        <a:lstStyle/>
        <a:p>
          <a:endParaRPr lang="ru-RU"/>
        </a:p>
      </dgm:t>
    </dgm:pt>
    <dgm:pt modelId="{B797BA80-6B09-4784-8C57-BCA419179895}">
      <dgm:prSet custT="1"/>
      <dgm:spPr>
        <a:solidFill>
          <a:schemeClr val="accent4">
            <a:lumMod val="20000"/>
            <a:lumOff val="80000"/>
          </a:schemeClr>
        </a:solidFill>
      </dgm:spPr>
      <dgm:t>
        <a:bodyPr/>
        <a:lstStyle/>
        <a:p>
          <a:r>
            <a:rPr lang="ru-RU" sz="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dirty="0">
            <a:solidFill>
              <a:schemeClr val="accent1">
                <a:lumMod val="50000"/>
              </a:schemeClr>
            </a:solidFill>
          </a:endParaRPr>
        </a:p>
      </dgm:t>
    </dgm:pt>
    <dgm:pt modelId="{5C4BAF32-B469-4586-83BF-23FE2D04C2EF}" type="parTrans" cxnId="{58646AA6-0619-4565-8839-13E14A530F50}">
      <dgm:prSet/>
      <dgm:spPr/>
      <dgm:t>
        <a:bodyPr/>
        <a:lstStyle/>
        <a:p>
          <a:endParaRPr lang="ru-RU"/>
        </a:p>
      </dgm:t>
    </dgm:pt>
    <dgm:pt modelId="{5758A983-2C23-41BE-84C9-7C4FD5DEA828}" type="sibTrans" cxnId="{58646AA6-0619-4565-8839-13E14A530F50}">
      <dgm:prSet/>
      <dgm:spPr/>
      <dgm:t>
        <a:bodyPr/>
        <a:lstStyle/>
        <a:p>
          <a:endParaRPr lang="ru-RU"/>
        </a:p>
      </dgm:t>
    </dgm:pt>
    <dgm:pt modelId="{60A740E3-E6DD-47F7-AD3E-E3CDE537DA72}">
      <dgm:prSet custT="1"/>
      <dgm:spPr>
        <a:solidFill>
          <a:schemeClr val="accent2">
            <a:lumMod val="40000"/>
            <a:lumOff val="60000"/>
          </a:schemeClr>
        </a:solidFill>
      </dgm:spPr>
      <dgm:t>
        <a:bodyPr/>
        <a:lstStyle/>
        <a:p>
          <a:r>
            <a:rPr lang="ru-RU" sz="1200" dirty="0" smtClean="0">
              <a:solidFill>
                <a:schemeClr val="accent6">
                  <a:lumMod val="50000"/>
                </a:schemeClr>
              </a:solidFill>
            </a:rPr>
            <a:t>«Развитие физической культуры и спорта» </a:t>
          </a:r>
          <a:r>
            <a:rPr lang="ru-RU" sz="1200" dirty="0" smtClean="0">
              <a:solidFill>
                <a:schemeClr val="accent6">
                  <a:lumMod val="50000"/>
                </a:schemeClr>
              </a:solidFill>
            </a:rPr>
            <a:t>1,0 </a:t>
          </a:r>
          <a:r>
            <a:rPr lang="ru-RU" sz="1200" dirty="0" smtClean="0">
              <a:solidFill>
                <a:schemeClr val="accent6">
                  <a:lumMod val="50000"/>
                </a:schemeClr>
              </a:solidFill>
            </a:rPr>
            <a:t>тыс.руб </a:t>
          </a:r>
          <a:r>
            <a:rPr lang="ru-RU" sz="1200" dirty="0" smtClean="0">
              <a:solidFill>
                <a:schemeClr val="accent6">
                  <a:lumMod val="50000"/>
                </a:schemeClr>
              </a:solidFill>
            </a:rPr>
            <a:t>0,0% </a:t>
          </a:r>
          <a:r>
            <a:rPr lang="ru-RU" sz="1200" dirty="0" smtClean="0">
              <a:solidFill>
                <a:schemeClr val="accent6">
                  <a:lumMod val="50000"/>
                </a:schemeClr>
              </a:solidFill>
            </a:rPr>
            <a:t>от всех расходов</a:t>
          </a:r>
          <a:endParaRPr lang="ru-RU" sz="1200" dirty="0">
            <a:solidFill>
              <a:schemeClr val="accent6">
                <a:lumMod val="50000"/>
              </a:schemeClr>
            </a:solidFill>
          </a:endParaRPr>
        </a:p>
      </dgm:t>
    </dgm:pt>
    <dgm:pt modelId="{6507CC19-531A-4B47-9E54-0187B4068C20}" type="parTrans" cxnId="{197C2A15-F0B1-474F-8647-0E482A592AF8}">
      <dgm:prSet/>
      <dgm:spPr/>
      <dgm:t>
        <a:bodyPr/>
        <a:lstStyle/>
        <a:p>
          <a:endParaRPr lang="ru-RU"/>
        </a:p>
      </dgm:t>
    </dgm:pt>
    <dgm:pt modelId="{DB95A50B-0A46-480C-BFCD-58F5D677A50A}" type="sibTrans" cxnId="{197C2A15-F0B1-474F-8647-0E482A592AF8}">
      <dgm:prSet/>
      <dgm:spPr/>
      <dgm:t>
        <a:bodyPr/>
        <a:lstStyle/>
        <a:p>
          <a:endParaRPr lang="ru-RU"/>
        </a:p>
      </dgm:t>
    </dgm:pt>
    <dgm:pt modelId="{0A142222-EC75-4FDB-A37A-AD68352D3C09}">
      <dgm:prSet custT="1"/>
      <dgm:spPr>
        <a:solidFill>
          <a:schemeClr val="accent4">
            <a:lumMod val="40000"/>
            <a:lumOff val="60000"/>
          </a:schemeClr>
        </a:solidFill>
      </dgm:spPr>
      <dgm:t>
        <a:bodyPr/>
        <a:lstStyle/>
        <a:p>
          <a:r>
            <a:rPr lang="ru-RU" sz="1200" dirty="0" smtClean="0">
              <a:solidFill>
                <a:schemeClr val="accent6">
                  <a:lumMod val="50000"/>
                </a:schemeClr>
              </a:solidFill>
            </a:rPr>
            <a:t>«Содействие занятости населения»  </a:t>
          </a:r>
          <a:r>
            <a:rPr lang="ru-RU" sz="1200" dirty="0" smtClean="0">
              <a:solidFill>
                <a:schemeClr val="accent6">
                  <a:lumMod val="50000"/>
                </a:schemeClr>
              </a:solidFill>
            </a:rPr>
            <a:t>435,0 </a:t>
          </a:r>
          <a:r>
            <a:rPr lang="ru-RU" sz="1200" dirty="0" smtClean="0">
              <a:solidFill>
                <a:schemeClr val="accent6">
                  <a:lumMod val="50000"/>
                </a:schemeClr>
              </a:solidFill>
            </a:rPr>
            <a:t>тыс.руб </a:t>
          </a:r>
          <a:r>
            <a:rPr lang="ru-RU" sz="1200" dirty="0" smtClean="0">
              <a:solidFill>
                <a:schemeClr val="accent6">
                  <a:lumMod val="50000"/>
                </a:schemeClr>
              </a:solidFill>
            </a:rPr>
            <a:t>1,7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B93BDE44-3CDB-43D1-BDCD-87899D1BB7C7}" type="parTrans" cxnId="{CD614AAE-E060-4228-9A76-B7E2030FA944}">
      <dgm:prSet/>
      <dgm:spPr/>
      <dgm:t>
        <a:bodyPr/>
        <a:lstStyle/>
        <a:p>
          <a:endParaRPr lang="ru-RU"/>
        </a:p>
      </dgm:t>
    </dgm:pt>
    <dgm:pt modelId="{32E625BF-EF10-4BE4-97A5-A5E7B4CC26EE}" type="sibTrans" cxnId="{CD614AAE-E060-4228-9A76-B7E2030FA944}">
      <dgm:prSet/>
      <dgm:spPr/>
      <dgm:t>
        <a:bodyPr/>
        <a:lstStyle/>
        <a:p>
          <a:endParaRPr lang="ru-RU"/>
        </a:p>
      </dgm:t>
    </dgm:pt>
    <dgm:pt modelId="{F5A7C959-ACE7-4CF6-8A79-FB90A4780918}">
      <dgm:prSet custT="1"/>
      <dgm:spPr>
        <a:blipFill rotWithShape="0">
          <a:blip xmlns:r="http://schemas.openxmlformats.org/officeDocument/2006/relationships" r:embed="rId1"/>
          <a:tile tx="0" ty="0" sx="100000" sy="100000" flip="none" algn="tl"/>
        </a:blipFill>
      </dgm:spPr>
      <dgm:t>
        <a:bodyPr/>
        <a:lstStyle/>
        <a:p>
          <a:r>
            <a:rPr lang="ru-RU" sz="1200" dirty="0" smtClean="0">
              <a:solidFill>
                <a:schemeClr val="accent6">
                  <a:lumMod val="50000"/>
                </a:schemeClr>
              </a:solidFill>
            </a:rPr>
            <a:t>«Развитие транспортной системы» </a:t>
          </a:r>
          <a:r>
            <a:rPr lang="ru-RU" sz="1200" dirty="0" smtClean="0">
              <a:solidFill>
                <a:schemeClr val="accent6">
                  <a:lumMod val="50000"/>
                </a:schemeClr>
              </a:solidFill>
            </a:rPr>
            <a:t>682,5 </a:t>
          </a:r>
          <a:r>
            <a:rPr lang="ru-RU" sz="1200" dirty="0" smtClean="0">
              <a:solidFill>
                <a:schemeClr val="accent6">
                  <a:lumMod val="50000"/>
                </a:schemeClr>
              </a:solidFill>
            </a:rPr>
            <a:t>тыс.руб  </a:t>
          </a:r>
          <a:r>
            <a:rPr lang="ru-RU" sz="1200" dirty="0" smtClean="0">
              <a:solidFill>
                <a:schemeClr val="accent6">
                  <a:lumMod val="50000"/>
                </a:schemeClr>
              </a:solidFill>
            </a:rPr>
            <a:t>2,7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BCAB0599-62F7-4130-9553-CF568ADD4B68}" type="parTrans" cxnId="{185A24B1-199D-4981-936E-4449344BC9E4}">
      <dgm:prSet/>
      <dgm:spPr/>
      <dgm:t>
        <a:bodyPr/>
        <a:lstStyle/>
        <a:p>
          <a:endParaRPr lang="ru-RU"/>
        </a:p>
      </dgm:t>
    </dgm:pt>
    <dgm:pt modelId="{61AD22E3-BFF4-4AE6-87EC-E1D3B02A24E1}" type="sibTrans" cxnId="{185A24B1-199D-4981-936E-4449344BC9E4}">
      <dgm:prSet/>
      <dgm:spPr/>
      <dgm:t>
        <a:bodyPr/>
        <a:lstStyle/>
        <a:p>
          <a:endParaRPr lang="ru-RU"/>
        </a:p>
      </dgm:t>
    </dgm:pt>
    <dgm:pt modelId="{69DEF1E8-101E-4853-BD48-DEED2386A44B}">
      <dgm:prSet custT="1"/>
      <dgm:spPr>
        <a:solidFill>
          <a:srgbClr val="F9FCD0"/>
        </a:solidFill>
      </dgm:spPr>
      <dgm:t>
        <a:bodyPr/>
        <a:lstStyle/>
        <a:p>
          <a:r>
            <a:rPr lang="ru-RU" sz="1200" dirty="0" smtClean="0">
              <a:solidFill>
                <a:schemeClr val="accent6">
                  <a:lumMod val="50000"/>
                </a:schemeClr>
              </a:solidFill>
            </a:rPr>
            <a:t>«Муниципальная политика» </a:t>
          </a:r>
        </a:p>
        <a:p>
          <a:r>
            <a:rPr lang="ru-RU" sz="1200" dirty="0" smtClean="0">
              <a:solidFill>
                <a:schemeClr val="accent6">
                  <a:lumMod val="50000"/>
                </a:schemeClr>
              </a:solidFill>
            </a:rPr>
            <a:t>8 831,9тыс.руб</a:t>
          </a:r>
          <a:r>
            <a:rPr lang="ru-RU" sz="1200" dirty="0" smtClean="0">
              <a:solidFill>
                <a:schemeClr val="accent6">
                  <a:lumMod val="50000"/>
                </a:schemeClr>
              </a:solidFill>
            </a:rPr>
            <a:t>.</a:t>
          </a:r>
        </a:p>
        <a:p>
          <a:r>
            <a:rPr lang="ru-RU" sz="1200" dirty="0" smtClean="0">
              <a:solidFill>
                <a:schemeClr val="accent6">
                  <a:lumMod val="50000"/>
                </a:schemeClr>
              </a:solidFill>
            </a:rPr>
            <a:t>35,2 </a:t>
          </a:r>
          <a:r>
            <a:rPr lang="ru-RU" sz="1200" dirty="0" smtClean="0">
              <a:solidFill>
                <a:schemeClr val="accent6">
                  <a:lumMod val="50000"/>
                </a:schemeClr>
              </a:solidFill>
            </a:rPr>
            <a:t>%  от всех расходов</a:t>
          </a:r>
          <a:endParaRPr lang="ru-RU" sz="1200" dirty="0">
            <a:solidFill>
              <a:schemeClr val="accent6">
                <a:lumMod val="50000"/>
              </a:schemeClr>
            </a:solidFill>
          </a:endParaRPr>
        </a:p>
      </dgm:t>
    </dgm:pt>
    <dgm:pt modelId="{3F39381E-2EB3-47F4-9280-82C1F78D878E}" type="parTrans" cxnId="{84FDDB46-0782-4EDA-97B9-E98857AC312A}">
      <dgm:prSet/>
      <dgm:spPr/>
      <dgm:t>
        <a:bodyPr/>
        <a:lstStyle/>
        <a:p>
          <a:endParaRPr lang="ru-RU"/>
        </a:p>
      </dgm:t>
    </dgm:pt>
    <dgm:pt modelId="{8EC04F26-741B-4A6E-A423-294C3B1419F0}" type="sibTrans" cxnId="{84FDDB46-0782-4EDA-97B9-E98857AC312A}">
      <dgm:prSet/>
      <dgm:spPr/>
      <dgm:t>
        <a:bodyPr/>
        <a:lstStyle/>
        <a:p>
          <a:endParaRPr lang="ru-RU"/>
        </a:p>
      </dgm:t>
    </dgm:pt>
    <dgm:pt modelId="{F6ED532A-3453-42BA-8FB3-31A2DF8AFD3F}">
      <dgm:prSet custT="1"/>
      <dgm:spPr>
        <a:solidFill>
          <a:srgbClr val="EFDDEE"/>
        </a:solidFill>
      </dgm:spPr>
      <dgm:t>
        <a:bodyPr/>
        <a:lstStyle/>
        <a:p>
          <a:r>
            <a:rPr lang="ru-RU" sz="1200" dirty="0" smtClean="0">
              <a:solidFill>
                <a:schemeClr val="tx2"/>
              </a:solidFill>
            </a:rPr>
            <a:t> </a:t>
          </a:r>
          <a:r>
            <a:rPr lang="ru-RU" sz="1200" dirty="0" smtClean="0">
              <a:solidFill>
                <a:srgbClr val="000099"/>
              </a:solidFill>
            </a:rPr>
            <a:t>«Формирование современной городской среды на территории Дубовского сельского поселения» </a:t>
          </a:r>
          <a:r>
            <a:rPr lang="ru-RU" sz="1200" dirty="0" smtClean="0">
              <a:solidFill>
                <a:srgbClr val="000099"/>
              </a:solidFill>
            </a:rPr>
            <a:t>0,0 тыс.руб  0,0 </a:t>
          </a:r>
          <a:r>
            <a:rPr lang="ru-RU" sz="1200" dirty="0" smtClean="0">
              <a:solidFill>
                <a:srgbClr val="000099"/>
              </a:solidFill>
            </a:rPr>
            <a:t>% от всех расходов</a:t>
          </a:r>
          <a:endParaRPr lang="ru-RU" sz="1200" dirty="0">
            <a:solidFill>
              <a:srgbClr val="000099"/>
            </a:solidFill>
          </a:endParaRPr>
        </a:p>
      </dgm:t>
    </dgm:pt>
    <dgm:pt modelId="{03C257BA-3800-48F9-8FEE-1FEDA6A607E7}" type="parTrans" cxnId="{0319CD46-77DC-4235-9AEE-6D7981412378}">
      <dgm:prSet/>
      <dgm:spPr/>
      <dgm:t>
        <a:bodyPr/>
        <a:lstStyle/>
        <a:p>
          <a:endParaRPr lang="ru-RU"/>
        </a:p>
      </dgm:t>
    </dgm:pt>
    <dgm:pt modelId="{C343BD31-C846-4F10-A468-6AD9D98885D6}" type="sibTrans" cxnId="{0319CD46-77DC-4235-9AEE-6D7981412378}">
      <dgm:prSet/>
      <dgm:spPr/>
      <dgm:t>
        <a:bodyPr/>
        <a:lstStyle/>
        <a:p>
          <a:endParaRPr lang="ru-RU"/>
        </a:p>
      </dgm:t>
    </dgm:pt>
    <dgm:pt modelId="{78A4F460-2644-45AF-B904-56564AE22C84}">
      <dgm:prSet custT="1"/>
      <dgm:spPr>
        <a:solidFill>
          <a:srgbClr val="B98590"/>
        </a:solidFill>
      </dgm:spPr>
      <dgm:t>
        <a:bodyPr/>
        <a:lstStyle/>
        <a:p>
          <a:r>
            <a:rPr lang="ru-RU" sz="1200" dirty="0" smtClean="0">
              <a:solidFill>
                <a:schemeClr val="bg1"/>
              </a:solidFill>
            </a:rPr>
            <a:t>«Управление муниципальным имуществом» </a:t>
          </a:r>
          <a:r>
            <a:rPr lang="ru-RU" sz="1200" dirty="0" smtClean="0">
              <a:solidFill>
                <a:schemeClr val="bg1"/>
              </a:solidFill>
            </a:rPr>
            <a:t>221,0 </a:t>
          </a:r>
          <a:r>
            <a:rPr lang="ru-RU" sz="1200" dirty="0" smtClean="0">
              <a:solidFill>
                <a:schemeClr val="bg1"/>
              </a:solidFill>
            </a:rPr>
            <a:t>тыс.руб. </a:t>
          </a:r>
          <a:r>
            <a:rPr lang="ru-RU" sz="1200" dirty="0" smtClean="0">
              <a:solidFill>
                <a:schemeClr val="bg1"/>
              </a:solidFill>
            </a:rPr>
            <a:t>0,9 </a:t>
          </a:r>
          <a:r>
            <a:rPr lang="ru-RU" sz="1200" dirty="0" smtClean="0">
              <a:solidFill>
                <a:schemeClr val="bg1"/>
              </a:solidFill>
            </a:rPr>
            <a:t>% от всех расходов</a:t>
          </a:r>
          <a:endParaRPr lang="ru-RU" sz="1200" dirty="0">
            <a:solidFill>
              <a:schemeClr val="bg1"/>
            </a:solidFill>
          </a:endParaRPr>
        </a:p>
      </dgm:t>
    </dgm:pt>
    <dgm:pt modelId="{57302F2B-3EAE-4766-AE32-3D3982142FCD}" type="parTrans" cxnId="{45995603-5F29-42A5-A6CF-B07B7FC15507}">
      <dgm:prSet/>
      <dgm:spPr/>
      <dgm:t>
        <a:bodyPr/>
        <a:lstStyle/>
        <a:p>
          <a:endParaRPr lang="ru-RU"/>
        </a:p>
      </dgm:t>
    </dgm:pt>
    <dgm:pt modelId="{B7D6ED83-B9EC-48B5-81BB-378054080C0D}" type="sibTrans" cxnId="{45995603-5F29-42A5-A6CF-B07B7FC15507}">
      <dgm:prSet/>
      <dgm:spPr/>
      <dgm:t>
        <a:bodyPr/>
        <a:lstStyle/>
        <a:p>
          <a:endParaRPr lang="ru-RU"/>
        </a:p>
      </dgm:t>
    </dgm:pt>
    <dgm:pt modelId="{4F857FE0-A490-416A-AB44-AF921ADEFDC2}" type="pres">
      <dgm:prSet presAssocID="{D696A80F-1D28-4518-90F9-C4D30EAB3E53}" presName="diagram" presStyleCnt="0">
        <dgm:presLayoutVars>
          <dgm:dir/>
          <dgm:resizeHandles val="exact"/>
        </dgm:presLayoutVars>
      </dgm:prSet>
      <dgm:spPr/>
      <dgm:t>
        <a:bodyPr/>
        <a:lstStyle/>
        <a:p>
          <a:endParaRPr lang="ru-RU"/>
        </a:p>
      </dgm:t>
    </dgm:pt>
    <dgm:pt modelId="{5B5285CA-22F9-4022-8B79-BBFF9C899ED2}" type="pres">
      <dgm:prSet presAssocID="{C1B627C8-FEB6-44F7-B0AB-70C16DD53046}" presName="node" presStyleLbl="node1" presStyleIdx="0" presStyleCnt="11" custScaleX="276449" custScaleY="313714" custLinFactNeighborX="-48418" custLinFactNeighborY="9550">
        <dgm:presLayoutVars>
          <dgm:bulletEnabled val="1"/>
        </dgm:presLayoutVars>
      </dgm:prSet>
      <dgm:spPr/>
      <dgm:t>
        <a:bodyPr/>
        <a:lstStyle/>
        <a:p>
          <a:endParaRPr lang="ru-RU"/>
        </a:p>
      </dgm:t>
    </dgm:pt>
    <dgm:pt modelId="{9CE47D23-49A3-4CCA-A1D0-E321B017E2A2}" type="pres">
      <dgm:prSet presAssocID="{37EC2265-7E3B-4546-9CB4-9E343EEC84E0}" presName="sibTrans" presStyleCnt="0"/>
      <dgm:spPr/>
    </dgm:pt>
    <dgm:pt modelId="{39CDB605-C903-442C-B6D6-0C0791DF7DF6}" type="pres">
      <dgm:prSet presAssocID="{B797BA80-6B09-4784-8C57-BCA419179895}" presName="node" presStyleLbl="node1" presStyleIdx="1" presStyleCnt="11" custScaleX="247521" custScaleY="337094" custLinFactNeighborX="-12817" custLinFactNeighborY="5904">
        <dgm:presLayoutVars>
          <dgm:bulletEnabled val="1"/>
        </dgm:presLayoutVars>
      </dgm:prSet>
      <dgm:spPr/>
      <dgm:t>
        <a:bodyPr/>
        <a:lstStyle/>
        <a:p>
          <a:endParaRPr lang="ru-RU"/>
        </a:p>
      </dgm:t>
    </dgm:pt>
    <dgm:pt modelId="{DC1C86A5-8C74-4034-814E-0BB8DA16ED21}" type="pres">
      <dgm:prSet presAssocID="{5758A983-2C23-41BE-84C9-7C4FD5DEA828}" presName="sibTrans" presStyleCnt="0"/>
      <dgm:spPr/>
    </dgm:pt>
    <dgm:pt modelId="{C5449498-C424-41AB-9CCD-886D9B429D3A}" type="pres">
      <dgm:prSet presAssocID="{A568777A-3DBF-4325-81FF-13106F66DEC1}" presName="node" presStyleLbl="node1" presStyleIdx="2" presStyleCnt="11" custScaleX="279336" custScaleY="319475" custLinFactNeighborX="53639" custLinFactNeighborY="11482">
        <dgm:presLayoutVars>
          <dgm:bulletEnabled val="1"/>
        </dgm:presLayoutVars>
      </dgm:prSet>
      <dgm:spPr/>
      <dgm:t>
        <a:bodyPr/>
        <a:lstStyle/>
        <a:p>
          <a:endParaRPr lang="ru-RU"/>
        </a:p>
      </dgm:t>
    </dgm:pt>
    <dgm:pt modelId="{617C9E09-9345-4D04-9F89-0AA0F9E9A02F}" type="pres">
      <dgm:prSet presAssocID="{DA84E366-3B01-4F24-92FE-54F713F88EE4}" presName="sibTrans" presStyleCnt="0"/>
      <dgm:spPr/>
    </dgm:pt>
    <dgm:pt modelId="{67B91947-8B65-46CF-AB13-AC374E00958B}" type="pres">
      <dgm:prSet presAssocID="{22A45959-32C1-4305-AFDC-EE5E6C05785D}" presName="node" presStyleLbl="node1" presStyleIdx="3" presStyleCnt="11" custScaleX="222647" custScaleY="234497" custLinFactNeighborX="-14503" custLinFactNeighborY="9720">
        <dgm:presLayoutVars>
          <dgm:bulletEnabled val="1"/>
        </dgm:presLayoutVars>
      </dgm:prSet>
      <dgm:spPr/>
      <dgm:t>
        <a:bodyPr/>
        <a:lstStyle/>
        <a:p>
          <a:endParaRPr lang="ru-RU"/>
        </a:p>
      </dgm:t>
    </dgm:pt>
    <dgm:pt modelId="{7425439C-B28A-4C96-A21E-CCCBD2F31FB9}" type="pres">
      <dgm:prSet presAssocID="{17310292-E7A9-490F-A633-AECB067688CC}" presName="sibTrans" presStyleCnt="0"/>
      <dgm:spPr/>
    </dgm:pt>
    <dgm:pt modelId="{EE4DEA22-D25C-4071-BC91-FD511FDE223B}" type="pres">
      <dgm:prSet presAssocID="{18EFB482-7199-4F65-9CC9-C9BCCAB510FD}" presName="node" presStyleLbl="node1" presStyleIdx="4" presStyleCnt="11" custScaleX="246028" custScaleY="255458" custLinFactNeighborX="1288" custLinFactNeighborY="20200">
        <dgm:presLayoutVars>
          <dgm:bulletEnabled val="1"/>
        </dgm:presLayoutVars>
      </dgm:prSet>
      <dgm:spPr/>
      <dgm:t>
        <a:bodyPr/>
        <a:lstStyle/>
        <a:p>
          <a:endParaRPr lang="ru-RU"/>
        </a:p>
      </dgm:t>
    </dgm:pt>
    <dgm:pt modelId="{EF19B991-FEB5-4120-8FC8-6F160DE6B3CF}" type="pres">
      <dgm:prSet presAssocID="{153B1372-1010-496B-B511-00D7DED3F121}" presName="sibTrans" presStyleCnt="0"/>
      <dgm:spPr/>
    </dgm:pt>
    <dgm:pt modelId="{4B51C243-4679-48AF-89EC-A2CE5ED9D7D5}" type="pres">
      <dgm:prSet presAssocID="{60A740E3-E6DD-47F7-AD3E-E3CDE537DA72}" presName="node" presStyleLbl="node1" presStyleIdx="5" presStyleCnt="11" custScaleX="203171" custScaleY="255458" custLinFactNeighborX="12101" custLinFactNeighborY="20200">
        <dgm:presLayoutVars>
          <dgm:bulletEnabled val="1"/>
        </dgm:presLayoutVars>
      </dgm:prSet>
      <dgm:spPr/>
      <dgm:t>
        <a:bodyPr/>
        <a:lstStyle/>
        <a:p>
          <a:endParaRPr lang="ru-RU"/>
        </a:p>
      </dgm:t>
    </dgm:pt>
    <dgm:pt modelId="{035D1AD0-A48A-43BB-AD48-E59850E06E56}" type="pres">
      <dgm:prSet presAssocID="{DB95A50B-0A46-480C-BFCD-58F5D677A50A}" presName="sibTrans" presStyleCnt="0"/>
      <dgm:spPr/>
    </dgm:pt>
    <dgm:pt modelId="{D98DF390-3508-4A19-B6D0-D35F7B87B1AA}" type="pres">
      <dgm:prSet presAssocID="{0A142222-EC75-4FDB-A37A-AD68352D3C09}" presName="node" presStyleLbl="node1" presStyleIdx="6" presStyleCnt="11" custScaleX="226094" custScaleY="255458" custLinFactNeighborX="28965" custLinFactNeighborY="4865">
        <dgm:presLayoutVars>
          <dgm:bulletEnabled val="1"/>
        </dgm:presLayoutVars>
      </dgm:prSet>
      <dgm:spPr/>
      <dgm:t>
        <a:bodyPr/>
        <a:lstStyle/>
        <a:p>
          <a:endParaRPr lang="ru-RU"/>
        </a:p>
      </dgm:t>
    </dgm:pt>
    <dgm:pt modelId="{29B830E9-441D-42F0-B56F-2AD6FD732554}" type="pres">
      <dgm:prSet presAssocID="{32E625BF-EF10-4BE4-97A5-A5E7B4CC26EE}" presName="sibTrans" presStyleCnt="0"/>
      <dgm:spPr/>
    </dgm:pt>
    <dgm:pt modelId="{D31C8855-BFE7-4B93-9003-14F5E6C44709}" type="pres">
      <dgm:prSet presAssocID="{F5A7C959-ACE7-4CF6-8A79-FB90A4780918}" presName="node" presStyleLbl="node1" presStyleIdx="7" presStyleCnt="11" custScaleX="203171" custScaleY="255458" custLinFactNeighborX="-39565" custLinFactNeighborY="-1640">
        <dgm:presLayoutVars>
          <dgm:bulletEnabled val="1"/>
        </dgm:presLayoutVars>
      </dgm:prSet>
      <dgm:spPr/>
      <dgm:t>
        <a:bodyPr/>
        <a:lstStyle/>
        <a:p>
          <a:endParaRPr lang="ru-RU"/>
        </a:p>
      </dgm:t>
    </dgm:pt>
    <dgm:pt modelId="{1660E5E3-356A-49DD-9700-708E2926140A}" type="pres">
      <dgm:prSet presAssocID="{61AD22E3-BFF4-4AE6-87EC-E1D3B02A24E1}" presName="sibTrans" presStyleCnt="0"/>
      <dgm:spPr/>
    </dgm:pt>
    <dgm:pt modelId="{35269EF7-B820-47EE-93F2-B0EC3AC67154}" type="pres">
      <dgm:prSet presAssocID="{F6ED532A-3453-42BA-8FB3-31A2DF8AFD3F}" presName="node" presStyleLbl="node1" presStyleIdx="8" presStyleCnt="11" custScaleX="224666" custScaleY="295064" custLinFactNeighborX="-4298" custLinFactNeighborY="2828">
        <dgm:presLayoutVars>
          <dgm:bulletEnabled val="1"/>
        </dgm:presLayoutVars>
      </dgm:prSet>
      <dgm:spPr/>
      <dgm:t>
        <a:bodyPr/>
        <a:lstStyle/>
        <a:p>
          <a:endParaRPr lang="ru-RU"/>
        </a:p>
      </dgm:t>
    </dgm:pt>
    <dgm:pt modelId="{6711487A-AE12-4573-B5D2-C8FBAEB84D9B}" type="pres">
      <dgm:prSet presAssocID="{C343BD31-C846-4F10-A468-6AD9D98885D6}" presName="sibTrans" presStyleCnt="0"/>
      <dgm:spPr/>
    </dgm:pt>
    <dgm:pt modelId="{21649447-6748-45DA-83CA-A72A1E62CA50}" type="pres">
      <dgm:prSet presAssocID="{69DEF1E8-101E-4853-BD48-DEED2386A44B}" presName="node" presStyleLbl="node1" presStyleIdx="9" presStyleCnt="11" custScaleX="228408" custScaleY="291554" custLinFactNeighborX="37079" custLinFactNeighborY="1073">
        <dgm:presLayoutVars>
          <dgm:bulletEnabled val="1"/>
        </dgm:presLayoutVars>
      </dgm:prSet>
      <dgm:spPr/>
      <dgm:t>
        <a:bodyPr/>
        <a:lstStyle/>
        <a:p>
          <a:endParaRPr lang="ru-RU"/>
        </a:p>
      </dgm:t>
    </dgm:pt>
    <dgm:pt modelId="{089B86CE-04C7-4640-A60F-120C9EB1DAC0}" type="pres">
      <dgm:prSet presAssocID="{8EC04F26-741B-4A6E-A423-294C3B1419F0}" presName="sibTrans" presStyleCnt="0"/>
      <dgm:spPr/>
    </dgm:pt>
    <dgm:pt modelId="{1A8629C2-A956-4E0B-9195-B235E79DCAB8}" type="pres">
      <dgm:prSet presAssocID="{78A4F460-2644-45AF-B904-56564AE22C84}" presName="node" presStyleLbl="node1" presStyleIdx="10" presStyleCnt="11" custAng="0" custScaleX="209975" custScaleY="337645" custLinFactNeighborX="58829" custLinFactNeighborY="8783">
        <dgm:presLayoutVars>
          <dgm:bulletEnabled val="1"/>
        </dgm:presLayoutVars>
      </dgm:prSet>
      <dgm:spPr/>
      <dgm:t>
        <a:bodyPr/>
        <a:lstStyle/>
        <a:p>
          <a:endParaRPr lang="ru-RU"/>
        </a:p>
      </dgm:t>
    </dgm:pt>
  </dgm:ptLst>
  <dgm:cxnLst>
    <dgm:cxn modelId="{CD1EAE8A-F89E-4C31-B9E1-FC46F0D9D624}" type="presOf" srcId="{F5A7C959-ACE7-4CF6-8A79-FB90A4780918}" destId="{D31C8855-BFE7-4B93-9003-14F5E6C44709}" srcOrd="0" destOrd="0" presId="urn:microsoft.com/office/officeart/2005/8/layout/default#2"/>
    <dgm:cxn modelId="{61A81549-14FC-4CDC-88CE-78EB57ED9F64}" type="presOf" srcId="{78A4F460-2644-45AF-B904-56564AE22C84}" destId="{1A8629C2-A956-4E0B-9195-B235E79DCAB8}" srcOrd="0" destOrd="0" presId="urn:microsoft.com/office/officeart/2005/8/layout/default#2"/>
    <dgm:cxn modelId="{671993CE-33C4-4C99-9FDB-9857CE49B1D9}" type="presOf" srcId="{F6ED532A-3453-42BA-8FB3-31A2DF8AFD3F}" destId="{35269EF7-B820-47EE-93F2-B0EC3AC67154}" srcOrd="0" destOrd="0" presId="urn:microsoft.com/office/officeart/2005/8/layout/default#2"/>
    <dgm:cxn modelId="{84FDDB46-0782-4EDA-97B9-E98857AC312A}" srcId="{D696A80F-1D28-4518-90F9-C4D30EAB3E53}" destId="{69DEF1E8-101E-4853-BD48-DEED2386A44B}" srcOrd="9" destOrd="0" parTransId="{3F39381E-2EB3-47F4-9280-82C1F78D878E}" sibTransId="{8EC04F26-741B-4A6E-A423-294C3B1419F0}"/>
    <dgm:cxn modelId="{41BFA096-9E1D-4297-8FDB-F0FC2581A698}" srcId="{D696A80F-1D28-4518-90F9-C4D30EAB3E53}" destId="{22A45959-32C1-4305-AFDC-EE5E6C05785D}" srcOrd="3" destOrd="0" parTransId="{7E62E91B-08AE-47AD-B89C-5418DE793559}" sibTransId="{17310292-E7A9-490F-A633-AECB067688CC}"/>
    <dgm:cxn modelId="{197C2A15-F0B1-474F-8647-0E482A592AF8}" srcId="{D696A80F-1D28-4518-90F9-C4D30EAB3E53}" destId="{60A740E3-E6DD-47F7-AD3E-E3CDE537DA72}" srcOrd="5" destOrd="0" parTransId="{6507CC19-531A-4B47-9E54-0187B4068C20}" sibTransId="{DB95A50B-0A46-480C-BFCD-58F5D677A50A}"/>
    <dgm:cxn modelId="{7817F5D7-08A1-461F-8CD4-F095C5065CC8}" srcId="{D696A80F-1D28-4518-90F9-C4D30EAB3E53}" destId="{A568777A-3DBF-4325-81FF-13106F66DEC1}" srcOrd="2" destOrd="0" parTransId="{89A12FE5-36B8-42CF-88D7-9B36AB43B5C5}" sibTransId="{DA84E366-3B01-4F24-92FE-54F713F88EE4}"/>
    <dgm:cxn modelId="{30C9EA92-B715-49EE-85BD-55035735F090}" srcId="{D696A80F-1D28-4518-90F9-C4D30EAB3E53}" destId="{C1B627C8-FEB6-44F7-B0AB-70C16DD53046}" srcOrd="0" destOrd="0" parTransId="{C4BFF824-E2F9-4C69-BC87-493CF8C979E2}" sibTransId="{37EC2265-7E3B-4546-9CB4-9E343EEC84E0}"/>
    <dgm:cxn modelId="{806FF045-8263-495C-9FFC-5D2DEAF461E1}" type="presOf" srcId="{22A45959-32C1-4305-AFDC-EE5E6C05785D}" destId="{67B91947-8B65-46CF-AB13-AC374E00958B}" srcOrd="0" destOrd="0" presId="urn:microsoft.com/office/officeart/2005/8/layout/default#2"/>
    <dgm:cxn modelId="{0319CD46-77DC-4235-9AEE-6D7981412378}" srcId="{D696A80F-1D28-4518-90F9-C4D30EAB3E53}" destId="{F6ED532A-3453-42BA-8FB3-31A2DF8AFD3F}" srcOrd="8" destOrd="0" parTransId="{03C257BA-3800-48F9-8FEE-1FEDA6A607E7}" sibTransId="{C343BD31-C846-4F10-A468-6AD9D98885D6}"/>
    <dgm:cxn modelId="{58646AA6-0619-4565-8839-13E14A530F50}" srcId="{D696A80F-1D28-4518-90F9-C4D30EAB3E53}" destId="{B797BA80-6B09-4784-8C57-BCA419179895}" srcOrd="1" destOrd="0" parTransId="{5C4BAF32-B469-4586-83BF-23FE2D04C2EF}" sibTransId="{5758A983-2C23-41BE-84C9-7C4FD5DEA828}"/>
    <dgm:cxn modelId="{185A24B1-199D-4981-936E-4449344BC9E4}" srcId="{D696A80F-1D28-4518-90F9-C4D30EAB3E53}" destId="{F5A7C959-ACE7-4CF6-8A79-FB90A4780918}" srcOrd="7" destOrd="0" parTransId="{BCAB0599-62F7-4130-9553-CF568ADD4B68}" sibTransId="{61AD22E3-BFF4-4AE6-87EC-E1D3B02A24E1}"/>
    <dgm:cxn modelId="{7B1AE994-60DA-4C94-B4B3-F664DE3B5880}" type="presOf" srcId="{0A142222-EC75-4FDB-A37A-AD68352D3C09}" destId="{D98DF390-3508-4A19-B6D0-D35F7B87B1AA}" srcOrd="0" destOrd="0" presId="urn:microsoft.com/office/officeart/2005/8/layout/default#2"/>
    <dgm:cxn modelId="{4DFB3A9B-7FF2-47B8-9528-B6B7BFC98324}" type="presOf" srcId="{C1B627C8-FEB6-44F7-B0AB-70C16DD53046}" destId="{5B5285CA-22F9-4022-8B79-BBFF9C899ED2}" srcOrd="0" destOrd="0" presId="urn:microsoft.com/office/officeart/2005/8/layout/default#2"/>
    <dgm:cxn modelId="{CD614AAE-E060-4228-9A76-B7E2030FA944}" srcId="{D696A80F-1D28-4518-90F9-C4D30EAB3E53}" destId="{0A142222-EC75-4FDB-A37A-AD68352D3C09}" srcOrd="6" destOrd="0" parTransId="{B93BDE44-3CDB-43D1-BDCD-87899D1BB7C7}" sibTransId="{32E625BF-EF10-4BE4-97A5-A5E7B4CC26EE}"/>
    <dgm:cxn modelId="{9BE5E9AE-2B9E-44EC-BD9B-1E49211B64E5}" type="presOf" srcId="{A568777A-3DBF-4325-81FF-13106F66DEC1}" destId="{C5449498-C424-41AB-9CCD-886D9B429D3A}" srcOrd="0" destOrd="0" presId="urn:microsoft.com/office/officeart/2005/8/layout/default#2"/>
    <dgm:cxn modelId="{C885D5CC-A0D2-411F-9445-CE85107B11F6}" type="presOf" srcId="{69DEF1E8-101E-4853-BD48-DEED2386A44B}" destId="{21649447-6748-45DA-83CA-A72A1E62CA50}" srcOrd="0" destOrd="0" presId="urn:microsoft.com/office/officeart/2005/8/layout/default#2"/>
    <dgm:cxn modelId="{EBA9EF4B-9293-44A9-9DDD-A1D74D8E131E}" type="presOf" srcId="{60A740E3-E6DD-47F7-AD3E-E3CDE537DA72}" destId="{4B51C243-4679-48AF-89EC-A2CE5ED9D7D5}" srcOrd="0" destOrd="0" presId="urn:microsoft.com/office/officeart/2005/8/layout/default#2"/>
    <dgm:cxn modelId="{B40A5853-FC51-4119-994D-48388516E1A4}" type="presOf" srcId="{B797BA80-6B09-4784-8C57-BCA419179895}" destId="{39CDB605-C903-442C-B6D6-0C0791DF7DF6}" srcOrd="0" destOrd="0" presId="urn:microsoft.com/office/officeart/2005/8/layout/default#2"/>
    <dgm:cxn modelId="{436D2A9A-5788-4341-B6AC-600429DAA16F}" type="presOf" srcId="{18EFB482-7199-4F65-9CC9-C9BCCAB510FD}" destId="{EE4DEA22-D25C-4071-BC91-FD511FDE223B}" srcOrd="0" destOrd="0" presId="urn:microsoft.com/office/officeart/2005/8/layout/default#2"/>
    <dgm:cxn modelId="{45995603-5F29-42A5-A6CF-B07B7FC15507}" srcId="{D696A80F-1D28-4518-90F9-C4D30EAB3E53}" destId="{78A4F460-2644-45AF-B904-56564AE22C84}" srcOrd="10" destOrd="0" parTransId="{57302F2B-3EAE-4766-AE32-3D3982142FCD}" sibTransId="{B7D6ED83-B9EC-48B5-81BB-378054080C0D}"/>
    <dgm:cxn modelId="{28BA52C5-A5D5-4658-907A-B2F1A58B11B0}" type="presOf" srcId="{D696A80F-1D28-4518-90F9-C4D30EAB3E53}" destId="{4F857FE0-A490-416A-AB44-AF921ADEFDC2}" srcOrd="0" destOrd="0" presId="urn:microsoft.com/office/officeart/2005/8/layout/default#2"/>
    <dgm:cxn modelId="{3A674185-E3D8-4DCF-B9A9-668BCC4695BC}" srcId="{D696A80F-1D28-4518-90F9-C4D30EAB3E53}" destId="{18EFB482-7199-4F65-9CC9-C9BCCAB510FD}" srcOrd="4" destOrd="0" parTransId="{171E745B-C324-403A-A3E5-97150BD98F0D}" sibTransId="{153B1372-1010-496B-B511-00D7DED3F121}"/>
    <dgm:cxn modelId="{22082D00-07AA-40D2-BB8B-7D41AD598CD2}" type="presParOf" srcId="{4F857FE0-A490-416A-AB44-AF921ADEFDC2}" destId="{5B5285CA-22F9-4022-8B79-BBFF9C899ED2}" srcOrd="0" destOrd="0" presId="urn:microsoft.com/office/officeart/2005/8/layout/default#2"/>
    <dgm:cxn modelId="{EAEE02EC-460B-459F-82FC-976E8DDD67FA}" type="presParOf" srcId="{4F857FE0-A490-416A-AB44-AF921ADEFDC2}" destId="{9CE47D23-49A3-4CCA-A1D0-E321B017E2A2}" srcOrd="1" destOrd="0" presId="urn:microsoft.com/office/officeart/2005/8/layout/default#2"/>
    <dgm:cxn modelId="{C6406C9F-2133-4318-9C9F-5F31E566FA3D}" type="presParOf" srcId="{4F857FE0-A490-416A-AB44-AF921ADEFDC2}" destId="{39CDB605-C903-442C-B6D6-0C0791DF7DF6}" srcOrd="2" destOrd="0" presId="urn:microsoft.com/office/officeart/2005/8/layout/default#2"/>
    <dgm:cxn modelId="{4D0A90C1-3C9B-4D12-BE6D-AF9F0B67722F}" type="presParOf" srcId="{4F857FE0-A490-416A-AB44-AF921ADEFDC2}" destId="{DC1C86A5-8C74-4034-814E-0BB8DA16ED21}" srcOrd="3" destOrd="0" presId="urn:microsoft.com/office/officeart/2005/8/layout/default#2"/>
    <dgm:cxn modelId="{8C688072-0611-4DA6-BE39-42F0664639F6}" type="presParOf" srcId="{4F857FE0-A490-416A-AB44-AF921ADEFDC2}" destId="{C5449498-C424-41AB-9CCD-886D9B429D3A}" srcOrd="4" destOrd="0" presId="urn:microsoft.com/office/officeart/2005/8/layout/default#2"/>
    <dgm:cxn modelId="{0DE0CF00-3FE4-46DC-9410-D17987DB8BB1}" type="presParOf" srcId="{4F857FE0-A490-416A-AB44-AF921ADEFDC2}" destId="{617C9E09-9345-4D04-9F89-0AA0F9E9A02F}" srcOrd="5" destOrd="0" presId="urn:microsoft.com/office/officeart/2005/8/layout/default#2"/>
    <dgm:cxn modelId="{B3C1234D-C073-4415-849C-D613FE0E1BA6}" type="presParOf" srcId="{4F857FE0-A490-416A-AB44-AF921ADEFDC2}" destId="{67B91947-8B65-46CF-AB13-AC374E00958B}" srcOrd="6" destOrd="0" presId="urn:microsoft.com/office/officeart/2005/8/layout/default#2"/>
    <dgm:cxn modelId="{17114ECE-F2E7-40D9-9BE1-72CEC9FC9956}" type="presParOf" srcId="{4F857FE0-A490-416A-AB44-AF921ADEFDC2}" destId="{7425439C-B28A-4C96-A21E-CCCBD2F31FB9}" srcOrd="7" destOrd="0" presId="urn:microsoft.com/office/officeart/2005/8/layout/default#2"/>
    <dgm:cxn modelId="{3D74468E-3680-4DBE-BE57-7CDE2FCA6C61}" type="presParOf" srcId="{4F857FE0-A490-416A-AB44-AF921ADEFDC2}" destId="{EE4DEA22-D25C-4071-BC91-FD511FDE223B}" srcOrd="8" destOrd="0" presId="urn:microsoft.com/office/officeart/2005/8/layout/default#2"/>
    <dgm:cxn modelId="{1E4D7D67-9E9D-45AD-BFD5-1D769081FB39}" type="presParOf" srcId="{4F857FE0-A490-416A-AB44-AF921ADEFDC2}" destId="{EF19B991-FEB5-4120-8FC8-6F160DE6B3CF}" srcOrd="9" destOrd="0" presId="urn:microsoft.com/office/officeart/2005/8/layout/default#2"/>
    <dgm:cxn modelId="{C9589DF8-EE30-4C05-8063-5639EB36AC90}" type="presParOf" srcId="{4F857FE0-A490-416A-AB44-AF921ADEFDC2}" destId="{4B51C243-4679-48AF-89EC-A2CE5ED9D7D5}" srcOrd="10" destOrd="0" presId="urn:microsoft.com/office/officeart/2005/8/layout/default#2"/>
    <dgm:cxn modelId="{B1EF7338-9210-444D-A6F0-7707C2829BD8}" type="presParOf" srcId="{4F857FE0-A490-416A-AB44-AF921ADEFDC2}" destId="{035D1AD0-A48A-43BB-AD48-E59850E06E56}" srcOrd="11" destOrd="0" presId="urn:microsoft.com/office/officeart/2005/8/layout/default#2"/>
    <dgm:cxn modelId="{8D7DFB2B-7D76-4191-BEA0-BBBF135D9721}" type="presParOf" srcId="{4F857FE0-A490-416A-AB44-AF921ADEFDC2}" destId="{D98DF390-3508-4A19-B6D0-D35F7B87B1AA}" srcOrd="12" destOrd="0" presId="urn:microsoft.com/office/officeart/2005/8/layout/default#2"/>
    <dgm:cxn modelId="{FEFC1CDE-2BA7-491D-B794-06FC1E4C7484}" type="presParOf" srcId="{4F857FE0-A490-416A-AB44-AF921ADEFDC2}" destId="{29B830E9-441D-42F0-B56F-2AD6FD732554}" srcOrd="13" destOrd="0" presId="urn:microsoft.com/office/officeart/2005/8/layout/default#2"/>
    <dgm:cxn modelId="{E27D327B-5221-4B5A-9D1D-D3412E6029F7}" type="presParOf" srcId="{4F857FE0-A490-416A-AB44-AF921ADEFDC2}" destId="{D31C8855-BFE7-4B93-9003-14F5E6C44709}" srcOrd="14" destOrd="0" presId="urn:microsoft.com/office/officeart/2005/8/layout/default#2"/>
    <dgm:cxn modelId="{05C95E3D-D7D9-4B7F-B4C3-E2687DCCF9B1}" type="presParOf" srcId="{4F857FE0-A490-416A-AB44-AF921ADEFDC2}" destId="{1660E5E3-356A-49DD-9700-708E2926140A}" srcOrd="15" destOrd="0" presId="urn:microsoft.com/office/officeart/2005/8/layout/default#2"/>
    <dgm:cxn modelId="{AB9B688C-BD5F-425F-9042-2DE07703EFEE}" type="presParOf" srcId="{4F857FE0-A490-416A-AB44-AF921ADEFDC2}" destId="{35269EF7-B820-47EE-93F2-B0EC3AC67154}" srcOrd="16" destOrd="0" presId="urn:microsoft.com/office/officeart/2005/8/layout/default#2"/>
    <dgm:cxn modelId="{54C1819D-D7B7-4484-9B40-C883A5CB0EB7}" type="presParOf" srcId="{4F857FE0-A490-416A-AB44-AF921ADEFDC2}" destId="{6711487A-AE12-4573-B5D2-C8FBAEB84D9B}" srcOrd="17" destOrd="0" presId="urn:microsoft.com/office/officeart/2005/8/layout/default#2"/>
    <dgm:cxn modelId="{FD3021CB-6D5E-4886-A1BB-11DDC5F2591B}" type="presParOf" srcId="{4F857FE0-A490-416A-AB44-AF921ADEFDC2}" destId="{21649447-6748-45DA-83CA-A72A1E62CA50}" srcOrd="18" destOrd="0" presId="urn:microsoft.com/office/officeart/2005/8/layout/default#2"/>
    <dgm:cxn modelId="{47A15197-6AD0-451E-8887-06856EA07911}" type="presParOf" srcId="{4F857FE0-A490-416A-AB44-AF921ADEFDC2}" destId="{089B86CE-04C7-4640-A60F-120C9EB1DAC0}" srcOrd="19" destOrd="0" presId="urn:microsoft.com/office/officeart/2005/8/layout/default#2"/>
    <dgm:cxn modelId="{850CA9AE-BEDD-4D83-9577-BBAB3386D14E}" type="presParOf" srcId="{4F857FE0-A490-416A-AB44-AF921ADEFDC2}" destId="{1A8629C2-A956-4E0B-9195-B235E79DCAB8}" srcOrd="20" destOrd="0" presId="urn:microsoft.com/office/officeart/2005/8/layout/defaul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102-8ED4-4850-8569-B7C359083262}">
      <dsp:nvSpPr>
        <dsp:cNvPr id="0" name=""/>
        <dsp:cNvSpPr/>
      </dsp:nvSpPr>
      <dsp:spPr>
        <a:xfrm>
          <a:off x="71447" y="0"/>
          <a:ext cx="2589627" cy="1553776"/>
        </a:xfrm>
        <a:prstGeom prst="rect">
          <a:avLst/>
        </a:prstGeom>
        <a:gradFill rotWithShape="1">
          <a:gsLst>
            <a:gs pos="20000">
              <a:schemeClr val="accent6">
                <a:tint val="9000"/>
              </a:schemeClr>
            </a:gs>
            <a:gs pos="100000">
              <a:schemeClr val="accent6">
                <a:tint val="70000"/>
                <a:satMod val="100000"/>
              </a:schemeClr>
            </a:gs>
          </a:gsLst>
          <a:path path="circle">
            <a:fillToRect l="-15000" t="-15000" r="115000" b="115000"/>
          </a:path>
        </a:gradFill>
        <a:ln w="9525" cap="flat" cmpd="sng" algn="ctr">
          <a:solidFill>
            <a:schemeClr val="accent6">
              <a:shade val="48000"/>
              <a:satMod val="110000"/>
            </a:schemeClr>
          </a:solidFill>
          <a:prstDash val="solid"/>
        </a:ln>
        <a:effectLst>
          <a:outerShdw blurRad="130000" dist="101600" dir="2700000" algn="tl"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ru-RU" sz="1500" kern="1200" dirty="0" smtClean="0">
              <a:solidFill>
                <a:schemeClr val="tx1">
                  <a:lumMod val="95000"/>
                  <a:lumOff val="5000"/>
                </a:schemeClr>
              </a:solidFill>
              <a:latin typeface="Times New Roman" pitchFamily="18" charset="0"/>
              <a:cs typeface="Times New Roman" pitchFamily="18" charset="0"/>
            </a:rPr>
            <a:t>«</a:t>
          </a:r>
          <a:r>
            <a:rPr lang="ru-RU" sz="1500" b="0" kern="1200" dirty="0" smtClean="0"/>
            <a:t>О бюджетном процессе в Дубовском </a:t>
          </a:r>
          <a:endParaRPr lang="ru-RU" sz="1500" b="1" kern="1200" dirty="0" smtClean="0"/>
        </a:p>
        <a:p>
          <a:pPr lvl="0" algn="ctr" defTabSz="666750">
            <a:lnSpc>
              <a:spcPct val="90000"/>
            </a:lnSpc>
            <a:spcBef>
              <a:spcPct val="0"/>
            </a:spcBef>
            <a:spcAft>
              <a:spcPts val="0"/>
            </a:spcAft>
          </a:pPr>
          <a:r>
            <a:rPr lang="ru-RU" sz="1500" b="0" kern="1200" dirty="0" smtClean="0"/>
            <a:t>сельском поселении</a:t>
          </a:r>
          <a:r>
            <a:rPr lang="ru-RU" sz="1500" kern="1200" dirty="0" smtClean="0">
              <a:solidFill>
                <a:schemeClr val="tx1">
                  <a:lumMod val="95000"/>
                  <a:lumOff val="5000"/>
                </a:schemeClr>
              </a:solidFill>
              <a:latin typeface="Times New Roman" pitchFamily="18" charset="0"/>
              <a:cs typeface="Times New Roman" pitchFamily="18" charset="0"/>
            </a:rPr>
            <a:t>»</a:t>
          </a:r>
          <a:endParaRPr lang="ru-RU" sz="1500" kern="1200" dirty="0">
            <a:solidFill>
              <a:schemeClr val="tx1">
                <a:lumMod val="95000"/>
                <a:lumOff val="5000"/>
              </a:schemeClr>
            </a:solidFill>
            <a:latin typeface="Times New Roman" pitchFamily="18" charset="0"/>
            <a:cs typeface="Times New Roman" pitchFamily="18" charset="0"/>
          </a:endParaRPr>
        </a:p>
      </dsp:txBody>
      <dsp:txXfrm>
        <a:off x="71447" y="0"/>
        <a:ext cx="2589627" cy="1553776"/>
      </dsp:txXfrm>
    </dsp:sp>
    <dsp:sp modelId="{708B2EB3-74B2-47E0-9BCA-19B608F7E16E}">
      <dsp:nvSpPr>
        <dsp:cNvPr id="0" name=""/>
        <dsp:cNvSpPr/>
      </dsp:nvSpPr>
      <dsp:spPr>
        <a:xfrm>
          <a:off x="5572153" y="0"/>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latin typeface="Times New Roman" pitchFamily="18" charset="0"/>
              <a:cs typeface="Times New Roman" pitchFamily="18" charset="0"/>
            </a:rPr>
            <a:t>Основные направления бюджетной и налоговой политики Дубовского сельского поселения на </a:t>
          </a:r>
          <a:r>
            <a:rPr lang="ru-RU" sz="1500" kern="1200" dirty="0" smtClean="0">
              <a:solidFill>
                <a:schemeClr val="tx1"/>
              </a:solidFill>
              <a:latin typeface="Times New Roman" pitchFamily="18" charset="0"/>
              <a:cs typeface="Times New Roman" pitchFamily="18" charset="0"/>
            </a:rPr>
            <a:t>2022-2024 </a:t>
          </a:r>
          <a:r>
            <a:rPr lang="ru-RU" sz="1500" kern="1200" dirty="0" smtClean="0">
              <a:solidFill>
                <a:schemeClr val="tx1"/>
              </a:solidFill>
              <a:latin typeface="Times New Roman" pitchFamily="18" charset="0"/>
              <a:cs typeface="Times New Roman" pitchFamily="18" charset="0"/>
            </a:rPr>
            <a:t>годы (Постановление от </a:t>
          </a:r>
          <a:r>
            <a:rPr lang="ru-RU" sz="1500" kern="1200" dirty="0" smtClean="0">
              <a:solidFill>
                <a:schemeClr val="tx1"/>
              </a:solidFill>
              <a:latin typeface="Times New Roman" pitchFamily="18" charset="0"/>
              <a:cs typeface="Times New Roman" pitchFamily="18" charset="0"/>
            </a:rPr>
            <a:t>02.11.2021 </a:t>
          </a:r>
          <a:r>
            <a:rPr lang="ru-RU" sz="1500" kern="1200" dirty="0" smtClean="0">
              <a:solidFill>
                <a:schemeClr val="tx1"/>
              </a:solidFill>
              <a:latin typeface="Times New Roman" pitchFamily="18" charset="0"/>
              <a:cs typeface="Times New Roman" pitchFamily="18" charset="0"/>
            </a:rPr>
            <a:t>№ </a:t>
          </a:r>
          <a:r>
            <a:rPr lang="ru-RU" sz="1500" kern="1200" dirty="0" smtClean="0">
              <a:solidFill>
                <a:schemeClr val="tx1"/>
              </a:solidFill>
              <a:latin typeface="Times New Roman" pitchFamily="18" charset="0"/>
              <a:cs typeface="Times New Roman" pitchFamily="18" charset="0"/>
            </a:rPr>
            <a:t>165)</a:t>
          </a:r>
          <a:endParaRPr lang="ru-RU" sz="1500" kern="1200" dirty="0">
            <a:solidFill>
              <a:schemeClr val="tx1"/>
            </a:solidFill>
            <a:latin typeface="Times New Roman" pitchFamily="18" charset="0"/>
            <a:cs typeface="Times New Roman" pitchFamily="18" charset="0"/>
          </a:endParaRPr>
        </a:p>
      </dsp:txBody>
      <dsp:txXfrm>
        <a:off x="5572153" y="0"/>
        <a:ext cx="2589627" cy="1553776"/>
      </dsp:txXfrm>
    </dsp:sp>
    <dsp:sp modelId="{6D445966-3F30-454D-82BE-0395345C2F90}">
      <dsp:nvSpPr>
        <dsp:cNvPr id="0" name=""/>
        <dsp:cNvSpPr/>
      </dsp:nvSpPr>
      <dsp:spPr>
        <a:xfrm>
          <a:off x="5643601" y="2629913"/>
          <a:ext cx="2589627" cy="1553776"/>
        </a:xfrm>
        <a:prstGeom prst="rect">
          <a:avLst/>
        </a:prstGeom>
        <a:solidFill>
          <a:schemeClr val="accent4"/>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solidFill>
            </a:rPr>
            <a:t>Муниципальные программы  Дубовского сельского поселения</a:t>
          </a:r>
          <a:endParaRPr lang="ru-RU" sz="1500" kern="1200" dirty="0">
            <a:solidFill>
              <a:schemeClr val="tx1"/>
            </a:solidFill>
          </a:endParaRPr>
        </a:p>
      </dsp:txBody>
      <dsp:txXfrm>
        <a:off x="5643601" y="2629913"/>
        <a:ext cx="2589627" cy="1553776"/>
      </dsp:txXfrm>
    </dsp:sp>
    <dsp:sp modelId="{88FEBF96-E976-46D4-81AB-E77C42CEC9DE}">
      <dsp:nvSpPr>
        <dsp:cNvPr id="0" name=""/>
        <dsp:cNvSpPr/>
      </dsp:nvSpPr>
      <dsp:spPr>
        <a:xfrm>
          <a:off x="142869" y="2629913"/>
          <a:ext cx="2589627" cy="1553776"/>
        </a:xfrm>
        <a:prstGeom prst="rect">
          <a:avLst/>
        </a:prstGeom>
        <a:gradFill rotWithShape="1">
          <a:gsLst>
            <a:gs pos="20000">
              <a:schemeClr val="accent5">
                <a:tint val="9000"/>
              </a:schemeClr>
            </a:gs>
            <a:gs pos="100000">
              <a:schemeClr val="accent5">
                <a:tint val="70000"/>
                <a:satMod val="100000"/>
              </a:schemeClr>
            </a:gs>
          </a:gsLst>
          <a:path path="circle">
            <a:fillToRect l="-15000" t="-15000" r="115000" b="115000"/>
          </a:path>
        </a:gradFill>
        <a:ln w="9525" cap="flat" cmpd="sng" algn="ctr">
          <a:solidFill>
            <a:schemeClr val="accent5">
              <a:shade val="48000"/>
              <a:satMod val="110000"/>
            </a:schemeClr>
          </a:solidFill>
          <a:prstDash val="solid"/>
        </a:ln>
        <a:effectLst>
          <a:outerShdw blurRad="130000" dist="101600" dir="2700000" algn="tl" rotWithShape="0">
            <a:srgbClr val="000000">
              <a:alpha val="35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tx1">
                  <a:lumMod val="95000"/>
                  <a:lumOff val="5000"/>
                </a:schemeClr>
              </a:solidFill>
              <a:latin typeface="Times New Roman" pitchFamily="18" charset="0"/>
              <a:cs typeface="Times New Roman" pitchFamily="18" charset="0"/>
            </a:rPr>
            <a:t>Прогноз социально-экономического развития Дубовского сельского поселения на </a:t>
          </a:r>
          <a:r>
            <a:rPr lang="ru-RU" sz="1500" kern="1200" dirty="0" smtClean="0">
              <a:solidFill>
                <a:schemeClr val="tx1">
                  <a:lumMod val="95000"/>
                  <a:lumOff val="5000"/>
                </a:schemeClr>
              </a:solidFill>
              <a:latin typeface="Times New Roman" pitchFamily="18" charset="0"/>
              <a:cs typeface="Times New Roman" pitchFamily="18" charset="0"/>
            </a:rPr>
            <a:t>2022-2024 </a:t>
          </a:r>
          <a:r>
            <a:rPr lang="ru-RU" sz="1500" kern="1200" dirty="0" smtClean="0">
              <a:solidFill>
                <a:schemeClr val="tx1">
                  <a:lumMod val="95000"/>
                  <a:lumOff val="5000"/>
                </a:schemeClr>
              </a:solidFill>
              <a:latin typeface="Times New Roman" pitchFamily="18" charset="0"/>
              <a:cs typeface="Times New Roman" pitchFamily="18" charset="0"/>
            </a:rPr>
            <a:t>годы</a:t>
          </a:r>
        </a:p>
      </dsp:txBody>
      <dsp:txXfrm>
        <a:off x="142869" y="2629913"/>
        <a:ext cx="2589627" cy="1553776"/>
      </dsp:txXfrm>
    </dsp:sp>
    <dsp:sp modelId="{EB02618D-F0D0-4A02-A37B-87B2006ABF18}">
      <dsp:nvSpPr>
        <dsp:cNvPr id="0" name=""/>
        <dsp:cNvSpPr/>
      </dsp:nvSpPr>
      <dsp:spPr>
        <a:xfrm>
          <a:off x="2786076" y="1218721"/>
          <a:ext cx="2589627" cy="1553776"/>
        </a:xfrm>
        <a:prstGeom prst="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rgbClr val="C00000"/>
              </a:solidFill>
              <a:latin typeface="Times New Roman" pitchFamily="18" charset="0"/>
              <a:cs typeface="Times New Roman" pitchFamily="18" charset="0"/>
            </a:rPr>
            <a:t>Основа формирования бюджета Дубовского сельского поселения на </a:t>
          </a:r>
          <a:r>
            <a:rPr lang="ru-RU" sz="1600" kern="1200" dirty="0" smtClean="0">
              <a:solidFill>
                <a:srgbClr val="C00000"/>
              </a:solidFill>
              <a:latin typeface="Times New Roman" pitchFamily="18" charset="0"/>
              <a:cs typeface="Times New Roman" pitchFamily="18" charset="0"/>
            </a:rPr>
            <a:t>2022 </a:t>
          </a:r>
          <a:r>
            <a:rPr lang="ru-RU" sz="1600" kern="1200" dirty="0" smtClean="0">
              <a:solidFill>
                <a:srgbClr val="C00000"/>
              </a:solidFill>
              <a:latin typeface="Times New Roman" pitchFamily="18" charset="0"/>
              <a:cs typeface="Times New Roman" pitchFamily="18" charset="0"/>
            </a:rPr>
            <a:t>год и на плановый период </a:t>
          </a:r>
          <a:r>
            <a:rPr lang="ru-RU" sz="1600" kern="1200" dirty="0" smtClean="0">
              <a:solidFill>
                <a:srgbClr val="C00000"/>
              </a:solidFill>
              <a:latin typeface="Times New Roman" pitchFamily="18" charset="0"/>
              <a:cs typeface="Times New Roman" pitchFamily="18" charset="0"/>
            </a:rPr>
            <a:t>2023 и 2024 </a:t>
          </a:r>
          <a:r>
            <a:rPr lang="ru-RU" sz="1600" kern="1200" dirty="0" smtClean="0">
              <a:solidFill>
                <a:srgbClr val="C00000"/>
              </a:solidFill>
              <a:latin typeface="Times New Roman" pitchFamily="18" charset="0"/>
              <a:cs typeface="Times New Roman" pitchFamily="18" charset="0"/>
            </a:rPr>
            <a:t>годов</a:t>
          </a:r>
          <a:endParaRPr lang="ru-RU" sz="1600" kern="1200" dirty="0">
            <a:solidFill>
              <a:srgbClr val="C00000"/>
            </a:solidFill>
            <a:latin typeface="Times New Roman" pitchFamily="18" charset="0"/>
            <a:cs typeface="Times New Roman" pitchFamily="18" charset="0"/>
          </a:endParaRPr>
        </a:p>
      </dsp:txBody>
      <dsp:txXfrm>
        <a:off x="2786076" y="1218721"/>
        <a:ext cx="2589627" cy="155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285CA-22F9-4022-8B79-BBFF9C899ED2}">
      <dsp:nvSpPr>
        <dsp:cNvPr id="0" name=""/>
        <dsp:cNvSpPr/>
      </dsp:nvSpPr>
      <dsp:spPr>
        <a:xfrm>
          <a:off x="514397" y="100607"/>
          <a:ext cx="2163422" cy="1473029"/>
        </a:xfrm>
        <a:prstGeom prst="rect">
          <a:avLst/>
        </a:prstGeom>
        <a:solidFill>
          <a:schemeClr val="accent5">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200" kern="1200" dirty="0" smtClean="0">
              <a:solidFill>
                <a:srgbClr val="7030A0"/>
              </a:solidFill>
            </a:rPr>
            <a:t>«Обеспечение качественными жилищно-коммунальными услугами населения Дубовского сельского поселения» </a:t>
          </a:r>
          <a:r>
            <a:rPr lang="ru-RU" sz="1200" kern="1200" dirty="0" smtClean="0">
              <a:solidFill>
                <a:srgbClr val="7030A0"/>
              </a:solidFill>
            </a:rPr>
            <a:t>9 250,9 тыс.руб </a:t>
          </a:r>
          <a:r>
            <a:rPr lang="ru-RU" sz="1200" kern="1200" dirty="0" smtClean="0">
              <a:solidFill>
                <a:srgbClr val="7030A0"/>
              </a:solidFill>
            </a:rPr>
            <a:t>. </a:t>
          </a:r>
          <a:r>
            <a:rPr lang="ru-RU" sz="1200" kern="1200" dirty="0" smtClean="0">
              <a:solidFill>
                <a:srgbClr val="7030A0"/>
              </a:solidFill>
            </a:rPr>
            <a:t>36,9 </a:t>
          </a:r>
          <a:r>
            <a:rPr lang="ru-RU" sz="1200" kern="1200" dirty="0" smtClean="0">
              <a:solidFill>
                <a:srgbClr val="7030A0"/>
              </a:solidFill>
            </a:rPr>
            <a:t>% от всех расходов </a:t>
          </a:r>
        </a:p>
      </dsp:txBody>
      <dsp:txXfrm>
        <a:off x="514397" y="100607"/>
        <a:ext cx="2163422" cy="1473029"/>
      </dsp:txXfrm>
    </dsp:sp>
    <dsp:sp modelId="{39CDB605-C903-442C-B6D6-0C0791DF7DF6}">
      <dsp:nvSpPr>
        <dsp:cNvPr id="0" name=""/>
        <dsp:cNvSpPr/>
      </dsp:nvSpPr>
      <dsp:spPr>
        <a:xfrm>
          <a:off x="3034681" y="28597"/>
          <a:ext cx="1937038" cy="1582809"/>
        </a:xfrm>
        <a:prstGeom prst="rect">
          <a:avLst/>
        </a:prstGeom>
        <a:solidFill>
          <a:schemeClr val="accent4">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1">
                  <a:lumMod val="50000"/>
                </a:schemeClr>
              </a:solidFill>
            </a:rPr>
            <a:t>«Обеспечение общественного порядка и противодействие преступности»  5,0 тыс.руб 0,0 % от всех расходов</a:t>
          </a:r>
          <a:endParaRPr lang="ru-RU" sz="1200" kern="1200" dirty="0">
            <a:solidFill>
              <a:schemeClr val="accent1">
                <a:lumMod val="50000"/>
              </a:schemeClr>
            </a:solidFill>
          </a:endParaRPr>
        </a:p>
      </dsp:txBody>
      <dsp:txXfrm>
        <a:off x="3034681" y="28597"/>
        <a:ext cx="1937038" cy="1582809"/>
      </dsp:txXfrm>
    </dsp:sp>
    <dsp:sp modelId="{C5449498-C424-41AB-9CCD-886D9B429D3A}">
      <dsp:nvSpPr>
        <dsp:cNvPr id="0" name=""/>
        <dsp:cNvSpPr/>
      </dsp:nvSpPr>
      <dsp:spPr>
        <a:xfrm>
          <a:off x="5570046" y="96153"/>
          <a:ext cx="2186015" cy="1500079"/>
        </a:xfrm>
        <a:prstGeom prst="rect">
          <a:avLst/>
        </a:prstGeom>
        <a:solidFill>
          <a:schemeClr val="accent3">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«Защита населения и территории от чрезвычайных ситуаций, обеспечение пожарной безопасности и безопасности людей на водных объектах» 21,3 тыс.руб или 0,0 % от всех расходов</a:t>
          </a:r>
          <a:endParaRPr lang="ru-RU" sz="1200" kern="1200" dirty="0">
            <a:solidFill>
              <a:srgbClr val="0070C0"/>
            </a:solidFill>
          </a:endParaRPr>
        </a:p>
      </dsp:txBody>
      <dsp:txXfrm>
        <a:off x="5570046" y="96153"/>
        <a:ext cx="2186015" cy="1500079"/>
      </dsp:txXfrm>
    </dsp:sp>
    <dsp:sp modelId="{67B91947-8B65-46CF-AB13-AC374E00958B}">
      <dsp:nvSpPr>
        <dsp:cNvPr id="0" name=""/>
        <dsp:cNvSpPr/>
      </dsp:nvSpPr>
      <dsp:spPr>
        <a:xfrm>
          <a:off x="370387" y="1756792"/>
          <a:ext cx="1742380" cy="1101069"/>
        </a:xfrm>
        <a:prstGeom prst="rect">
          <a:avLst/>
        </a:prstGeom>
        <a:solidFill>
          <a:schemeClr val="accent6">
            <a:lumMod val="20000"/>
            <a:lumOff val="8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70C0"/>
              </a:solidFill>
            </a:rPr>
            <a:t>«Развитие культуры и туризма»  </a:t>
          </a:r>
          <a:r>
            <a:rPr lang="ru-RU" sz="1200" kern="1200" dirty="0" smtClean="0">
              <a:solidFill>
                <a:srgbClr val="0070C0"/>
              </a:solidFill>
            </a:rPr>
            <a:t>2 055,4 тыс.руб </a:t>
          </a:r>
          <a:r>
            <a:rPr lang="ru-RU" sz="1200" kern="1200" dirty="0" smtClean="0">
              <a:solidFill>
                <a:srgbClr val="0070C0"/>
              </a:solidFill>
            </a:rPr>
            <a:t>или </a:t>
          </a:r>
          <a:r>
            <a:rPr lang="ru-RU" sz="1200" kern="1200" dirty="0" smtClean="0">
              <a:solidFill>
                <a:srgbClr val="0070C0"/>
              </a:solidFill>
            </a:rPr>
            <a:t>8,2% </a:t>
          </a:r>
          <a:r>
            <a:rPr lang="ru-RU" sz="1200" kern="1200" dirty="0" smtClean="0">
              <a:solidFill>
                <a:srgbClr val="0070C0"/>
              </a:solidFill>
            </a:rPr>
            <a:t>от всех  расходов</a:t>
          </a:r>
          <a:endParaRPr lang="ru-RU" sz="1200" kern="1200" dirty="0">
            <a:solidFill>
              <a:srgbClr val="0070C0"/>
            </a:solidFill>
          </a:endParaRPr>
        </a:p>
      </dsp:txBody>
      <dsp:txXfrm>
        <a:off x="370387" y="1756792"/>
        <a:ext cx="1742380" cy="1101069"/>
      </dsp:txXfrm>
    </dsp:sp>
    <dsp:sp modelId="{EE4DEA22-D25C-4071-BC91-FD511FDE223B}">
      <dsp:nvSpPr>
        <dsp:cNvPr id="0" name=""/>
        <dsp:cNvSpPr/>
      </dsp:nvSpPr>
      <dsp:spPr>
        <a:xfrm>
          <a:off x="2314602" y="1756790"/>
          <a:ext cx="1925354" cy="1199491"/>
        </a:xfrm>
        <a:prstGeom prst="rect">
          <a:avLst/>
        </a:prstGeom>
        <a:solidFill>
          <a:schemeClr val="bg2">
            <a:lumMod val="9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rgbClr val="000099"/>
              </a:solidFill>
            </a:rPr>
            <a:t>«Охрана окружающей среды и рациональное природопользование»  3 </a:t>
          </a:r>
          <a:r>
            <a:rPr lang="ru-RU" sz="1200" kern="1200" dirty="0" smtClean="0">
              <a:solidFill>
                <a:srgbClr val="000099"/>
              </a:solidFill>
            </a:rPr>
            <a:t>144,0  тыс.руб 12,5% </a:t>
          </a:r>
          <a:r>
            <a:rPr lang="ru-RU" sz="1200" kern="1200" dirty="0" smtClean="0">
              <a:solidFill>
                <a:srgbClr val="000099"/>
              </a:solidFill>
            </a:rPr>
            <a:t>от всех  расходов</a:t>
          </a:r>
          <a:endParaRPr lang="ru-RU" sz="1200" kern="1200" dirty="0">
            <a:solidFill>
              <a:srgbClr val="000099"/>
            </a:solidFill>
          </a:endParaRPr>
        </a:p>
      </dsp:txBody>
      <dsp:txXfrm>
        <a:off x="2314602" y="1756790"/>
        <a:ext cx="1925354" cy="1199491"/>
      </dsp:txXfrm>
    </dsp:sp>
    <dsp:sp modelId="{4B51C243-4679-48AF-89EC-A2CE5ED9D7D5}">
      <dsp:nvSpPr>
        <dsp:cNvPr id="0" name=""/>
        <dsp:cNvSpPr/>
      </dsp:nvSpPr>
      <dsp:spPr>
        <a:xfrm>
          <a:off x="4402834" y="1756790"/>
          <a:ext cx="1589966" cy="1199491"/>
        </a:xfrm>
        <a:prstGeom prst="rect">
          <a:avLst/>
        </a:prstGeom>
        <a:solidFill>
          <a:schemeClr val="accent2">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физической культуры и спорта» </a:t>
          </a:r>
          <a:r>
            <a:rPr lang="ru-RU" sz="1200" kern="1200" dirty="0" smtClean="0">
              <a:solidFill>
                <a:schemeClr val="accent6">
                  <a:lumMod val="50000"/>
                </a:schemeClr>
              </a:solidFill>
            </a:rPr>
            <a:t>1,0 </a:t>
          </a:r>
          <a:r>
            <a:rPr lang="ru-RU" sz="1200" kern="1200" dirty="0" smtClean="0">
              <a:solidFill>
                <a:schemeClr val="accent6">
                  <a:lumMod val="50000"/>
                </a:schemeClr>
              </a:solidFill>
            </a:rPr>
            <a:t>тыс.руб </a:t>
          </a:r>
          <a:r>
            <a:rPr lang="ru-RU" sz="1200" kern="1200" dirty="0" smtClean="0">
              <a:solidFill>
                <a:schemeClr val="accent6">
                  <a:lumMod val="50000"/>
                </a:schemeClr>
              </a:solidFill>
            </a:rPr>
            <a:t>0,0% </a:t>
          </a:r>
          <a:r>
            <a:rPr lang="ru-RU" sz="1200" kern="1200" dirty="0" smtClean="0">
              <a:solidFill>
                <a:schemeClr val="accent6">
                  <a:lumMod val="50000"/>
                </a:schemeClr>
              </a:solidFill>
            </a:rPr>
            <a:t>от всех расходов</a:t>
          </a:r>
          <a:endParaRPr lang="ru-RU" sz="1200" kern="1200" dirty="0">
            <a:solidFill>
              <a:schemeClr val="accent6">
                <a:lumMod val="50000"/>
              </a:schemeClr>
            </a:solidFill>
          </a:endParaRPr>
        </a:p>
      </dsp:txBody>
      <dsp:txXfrm>
        <a:off x="4402834" y="1756790"/>
        <a:ext cx="1589966" cy="1199491"/>
      </dsp:txXfrm>
    </dsp:sp>
    <dsp:sp modelId="{D98DF390-3508-4A19-B6D0-D35F7B87B1AA}">
      <dsp:nvSpPr>
        <dsp:cNvPr id="0" name=""/>
        <dsp:cNvSpPr/>
      </dsp:nvSpPr>
      <dsp:spPr>
        <a:xfrm>
          <a:off x="6203032" y="1684785"/>
          <a:ext cx="1769356" cy="1199491"/>
        </a:xfrm>
        <a:prstGeom prst="rect">
          <a:avLst/>
        </a:prstGeom>
        <a:solidFill>
          <a:schemeClr val="accent4">
            <a:lumMod val="40000"/>
            <a:lumOff val="60000"/>
          </a:schemeClr>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«Содействие занятости населения»  </a:t>
          </a:r>
          <a:r>
            <a:rPr lang="ru-RU" sz="1200" kern="1200" dirty="0" smtClean="0">
              <a:solidFill>
                <a:schemeClr val="accent6">
                  <a:lumMod val="50000"/>
                </a:schemeClr>
              </a:solidFill>
            </a:rPr>
            <a:t>435,0 </a:t>
          </a:r>
          <a:r>
            <a:rPr lang="ru-RU" sz="1200" kern="1200" dirty="0" smtClean="0">
              <a:solidFill>
                <a:schemeClr val="accent6">
                  <a:lumMod val="50000"/>
                </a:schemeClr>
              </a:solidFill>
            </a:rPr>
            <a:t>тыс.руб </a:t>
          </a:r>
          <a:r>
            <a:rPr lang="ru-RU" sz="1200" kern="1200" dirty="0" smtClean="0">
              <a:solidFill>
                <a:schemeClr val="accent6">
                  <a:lumMod val="50000"/>
                </a:schemeClr>
              </a:solidFill>
            </a:rPr>
            <a:t>1,7 </a:t>
          </a:r>
          <a:r>
            <a:rPr lang="ru-RU" sz="1200" kern="1200" dirty="0" smtClean="0">
              <a:solidFill>
                <a:schemeClr val="accent6">
                  <a:lumMod val="50000"/>
                </a:schemeClr>
              </a:solidFill>
            </a:rPr>
            <a:t>% от всех расходов</a:t>
          </a:r>
          <a:endParaRPr lang="ru-RU" sz="1200" kern="1200" dirty="0">
            <a:solidFill>
              <a:schemeClr val="accent6">
                <a:lumMod val="50000"/>
              </a:schemeClr>
            </a:solidFill>
          </a:endParaRPr>
        </a:p>
      </dsp:txBody>
      <dsp:txXfrm>
        <a:off x="6203032" y="1684785"/>
        <a:ext cx="1769356" cy="1199491"/>
      </dsp:txXfrm>
    </dsp:sp>
    <dsp:sp modelId="{D31C8855-BFE7-4B93-9003-14F5E6C44709}">
      <dsp:nvSpPr>
        <dsp:cNvPr id="0" name=""/>
        <dsp:cNvSpPr/>
      </dsp:nvSpPr>
      <dsp:spPr>
        <a:xfrm>
          <a:off x="298374" y="3124943"/>
          <a:ext cx="1589966" cy="1199491"/>
        </a:xfrm>
        <a:prstGeom prst="rect">
          <a:avLst/>
        </a:prstGeom>
        <a:blipFill rotWithShape="0">
          <a:blip xmlns:r="http://schemas.openxmlformats.org/officeDocument/2006/relationships" r:embed="rId1"/>
          <a:tile tx="0" ty="0" sx="100000" sy="100000" flip="none" algn="tl"/>
        </a:blip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«Развитие транспортной системы» </a:t>
          </a:r>
          <a:r>
            <a:rPr lang="ru-RU" sz="1200" kern="1200" dirty="0" smtClean="0">
              <a:solidFill>
                <a:schemeClr val="accent6">
                  <a:lumMod val="50000"/>
                </a:schemeClr>
              </a:solidFill>
            </a:rPr>
            <a:t>682,5 </a:t>
          </a:r>
          <a:r>
            <a:rPr lang="ru-RU" sz="1200" kern="1200" dirty="0" smtClean="0">
              <a:solidFill>
                <a:schemeClr val="accent6">
                  <a:lumMod val="50000"/>
                </a:schemeClr>
              </a:solidFill>
            </a:rPr>
            <a:t>тыс.руб  </a:t>
          </a:r>
          <a:r>
            <a:rPr lang="ru-RU" sz="1200" kern="1200" dirty="0" smtClean="0">
              <a:solidFill>
                <a:schemeClr val="accent6">
                  <a:lumMod val="50000"/>
                </a:schemeClr>
              </a:solidFill>
            </a:rPr>
            <a:t>2,7 </a:t>
          </a:r>
          <a:r>
            <a:rPr lang="ru-RU" sz="1200" kern="1200" dirty="0" smtClean="0">
              <a:solidFill>
                <a:schemeClr val="accent6">
                  <a:lumMod val="50000"/>
                </a:schemeClr>
              </a:solidFill>
            </a:rPr>
            <a:t>% от всех расходов</a:t>
          </a:r>
          <a:endParaRPr lang="ru-RU" sz="1200" kern="1200" dirty="0">
            <a:solidFill>
              <a:schemeClr val="accent6">
                <a:lumMod val="50000"/>
              </a:schemeClr>
            </a:solidFill>
          </a:endParaRPr>
        </a:p>
      </dsp:txBody>
      <dsp:txXfrm>
        <a:off x="298374" y="3124943"/>
        <a:ext cx="1589966" cy="1199491"/>
      </dsp:txXfrm>
    </dsp:sp>
    <dsp:sp modelId="{35269EF7-B820-47EE-93F2-B0EC3AC67154}">
      <dsp:nvSpPr>
        <dsp:cNvPr id="0" name=""/>
        <dsp:cNvSpPr/>
      </dsp:nvSpPr>
      <dsp:spPr>
        <a:xfrm>
          <a:off x="2242589" y="3052938"/>
          <a:ext cx="1758181" cy="1385459"/>
        </a:xfrm>
        <a:prstGeom prst="rect">
          <a:avLst/>
        </a:prstGeom>
        <a:solidFill>
          <a:srgbClr val="EFDDEE"/>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2"/>
              </a:solidFill>
            </a:rPr>
            <a:t> </a:t>
          </a:r>
          <a:r>
            <a:rPr lang="ru-RU" sz="1200" kern="1200" dirty="0" smtClean="0">
              <a:solidFill>
                <a:srgbClr val="000099"/>
              </a:solidFill>
            </a:rPr>
            <a:t>«Формирование современной городской среды на территории Дубовского сельского поселения» </a:t>
          </a:r>
          <a:r>
            <a:rPr lang="ru-RU" sz="1200" kern="1200" dirty="0" smtClean="0">
              <a:solidFill>
                <a:srgbClr val="000099"/>
              </a:solidFill>
            </a:rPr>
            <a:t>0,0 тыс.руб  0,0 </a:t>
          </a:r>
          <a:r>
            <a:rPr lang="ru-RU" sz="1200" kern="1200" dirty="0" smtClean="0">
              <a:solidFill>
                <a:srgbClr val="000099"/>
              </a:solidFill>
            </a:rPr>
            <a:t>% от всех расходов</a:t>
          </a:r>
          <a:endParaRPr lang="ru-RU" sz="1200" kern="1200" dirty="0">
            <a:solidFill>
              <a:srgbClr val="000099"/>
            </a:solidFill>
          </a:endParaRPr>
        </a:p>
      </dsp:txBody>
      <dsp:txXfrm>
        <a:off x="2242589" y="3052938"/>
        <a:ext cx="1758181" cy="1385459"/>
      </dsp:txXfrm>
    </dsp:sp>
    <dsp:sp modelId="{21649447-6748-45DA-83CA-A72A1E62CA50}">
      <dsp:nvSpPr>
        <dsp:cNvPr id="0" name=""/>
        <dsp:cNvSpPr/>
      </dsp:nvSpPr>
      <dsp:spPr>
        <a:xfrm>
          <a:off x="4402834" y="3052938"/>
          <a:ext cx="1787465" cy="1368978"/>
        </a:xfrm>
        <a:prstGeom prst="rect">
          <a:avLst/>
        </a:prstGeom>
        <a:solidFill>
          <a:srgbClr val="F9FCD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accent6">
                  <a:lumMod val="50000"/>
                </a:schemeClr>
              </a:solidFill>
            </a:rPr>
            <a:t>«Муниципальная политика» </a:t>
          </a:r>
        </a:p>
        <a:p>
          <a:pPr lvl="0" algn="ctr" defTabSz="533400">
            <a:lnSpc>
              <a:spcPct val="90000"/>
            </a:lnSpc>
            <a:spcBef>
              <a:spcPct val="0"/>
            </a:spcBef>
            <a:spcAft>
              <a:spcPct val="35000"/>
            </a:spcAft>
          </a:pPr>
          <a:r>
            <a:rPr lang="ru-RU" sz="1200" kern="1200" dirty="0" smtClean="0">
              <a:solidFill>
                <a:schemeClr val="accent6">
                  <a:lumMod val="50000"/>
                </a:schemeClr>
              </a:solidFill>
            </a:rPr>
            <a:t>8 831,9тыс.руб</a:t>
          </a:r>
          <a:r>
            <a:rPr lang="ru-RU" sz="1200" kern="1200" dirty="0" smtClean="0">
              <a:solidFill>
                <a:schemeClr val="accent6">
                  <a:lumMod val="50000"/>
                </a:schemeClr>
              </a:solidFill>
            </a:rPr>
            <a:t>.</a:t>
          </a:r>
        </a:p>
        <a:p>
          <a:pPr lvl="0" algn="ctr" defTabSz="533400">
            <a:lnSpc>
              <a:spcPct val="90000"/>
            </a:lnSpc>
            <a:spcBef>
              <a:spcPct val="0"/>
            </a:spcBef>
            <a:spcAft>
              <a:spcPct val="35000"/>
            </a:spcAft>
          </a:pPr>
          <a:r>
            <a:rPr lang="ru-RU" sz="1200" kern="1200" dirty="0" smtClean="0">
              <a:solidFill>
                <a:schemeClr val="accent6">
                  <a:lumMod val="50000"/>
                </a:schemeClr>
              </a:solidFill>
            </a:rPr>
            <a:t>35,2 </a:t>
          </a:r>
          <a:r>
            <a:rPr lang="ru-RU" sz="1200" kern="1200" dirty="0" smtClean="0">
              <a:solidFill>
                <a:schemeClr val="accent6">
                  <a:lumMod val="50000"/>
                </a:schemeClr>
              </a:solidFill>
            </a:rPr>
            <a:t>%  от всех расходов</a:t>
          </a:r>
          <a:endParaRPr lang="ru-RU" sz="1200" kern="1200" dirty="0">
            <a:solidFill>
              <a:schemeClr val="accent6">
                <a:lumMod val="50000"/>
              </a:schemeClr>
            </a:solidFill>
          </a:endParaRPr>
        </a:p>
      </dsp:txBody>
      <dsp:txXfrm>
        <a:off x="4402834" y="3052938"/>
        <a:ext cx="1787465" cy="1368978"/>
      </dsp:txXfrm>
    </dsp:sp>
    <dsp:sp modelId="{1A8629C2-A956-4E0B-9195-B235E79DCAB8}">
      <dsp:nvSpPr>
        <dsp:cNvPr id="0" name=""/>
        <dsp:cNvSpPr/>
      </dsp:nvSpPr>
      <dsp:spPr>
        <a:xfrm>
          <a:off x="6438767" y="2940566"/>
          <a:ext cx="1643212" cy="1585396"/>
        </a:xfrm>
        <a:prstGeom prst="rect">
          <a:avLst/>
        </a:prstGeom>
        <a:solidFill>
          <a:srgbClr val="B98590"/>
        </a:soli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bg1"/>
              </a:solidFill>
            </a:rPr>
            <a:t>«Управление муниципальным имуществом» </a:t>
          </a:r>
          <a:r>
            <a:rPr lang="ru-RU" sz="1200" kern="1200" dirty="0" smtClean="0">
              <a:solidFill>
                <a:schemeClr val="bg1"/>
              </a:solidFill>
            </a:rPr>
            <a:t>221,0 </a:t>
          </a:r>
          <a:r>
            <a:rPr lang="ru-RU" sz="1200" kern="1200" dirty="0" smtClean="0">
              <a:solidFill>
                <a:schemeClr val="bg1"/>
              </a:solidFill>
            </a:rPr>
            <a:t>тыс.руб. </a:t>
          </a:r>
          <a:r>
            <a:rPr lang="ru-RU" sz="1200" kern="1200" dirty="0" smtClean="0">
              <a:solidFill>
                <a:schemeClr val="bg1"/>
              </a:solidFill>
            </a:rPr>
            <a:t>0,9 </a:t>
          </a:r>
          <a:r>
            <a:rPr lang="ru-RU" sz="1200" kern="1200" dirty="0" smtClean="0">
              <a:solidFill>
                <a:schemeClr val="bg1"/>
              </a:solidFill>
            </a:rPr>
            <a:t>% от всех расходов</a:t>
          </a:r>
          <a:endParaRPr lang="ru-RU" sz="1200" kern="1200" dirty="0">
            <a:solidFill>
              <a:schemeClr val="bg1"/>
            </a:solidFill>
          </a:endParaRPr>
        </a:p>
      </dsp:txBody>
      <dsp:txXfrm>
        <a:off x="6438767" y="2940566"/>
        <a:ext cx="1643212" cy="1585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14.01.2022</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14.01.2022</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14.01.2022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14.01.2022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14.01.2022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14.01.2022</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14.01.2022</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14.01.2022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14.01.2022</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14.01.2022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14.01.2022</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14.01.2022</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14.01.2022</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14.01.2022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14.01.2022</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14.01.2022</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9.png"/><Relationship Id="rId12"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Data" Target="../diagrams/data1.xml"/><Relationship Id="rId5" Type="http://schemas.openxmlformats.org/officeDocument/2006/relationships/image" Target="../media/image7.png"/><Relationship Id="rId15" Type="http://schemas.microsoft.com/office/2007/relationships/diagramDrawing" Target="../diagrams/drawing1.xm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pn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628800"/>
            <a:ext cx="7509986" cy="1828800"/>
          </a:xfrm>
        </p:spPr>
        <p:txBody>
          <a:bodyPr>
            <a:normAutofit fontScale="90000"/>
          </a:bodyPr>
          <a:lstStyle/>
          <a:p>
            <a:pPr fontAlgn="auto">
              <a:spcAft>
                <a:spcPts val="0"/>
              </a:spcAft>
              <a:defRPr/>
            </a:pPr>
            <a:r>
              <a:rPr lang="ru-RU" sz="2800" dirty="0" smtClean="0">
                <a:solidFill>
                  <a:schemeClr val="tx1"/>
                </a:solidFill>
                <a:effectLst/>
              </a:rPr>
              <a:t>О проекте </a:t>
            </a:r>
            <a:r>
              <a:rPr lang="ru-RU" sz="2800" dirty="0" err="1" smtClean="0">
                <a:solidFill>
                  <a:schemeClr val="tx1"/>
                </a:solidFill>
                <a:effectLst/>
              </a:rPr>
              <a:t>БЮДЖЕТа</a:t>
            </a:r>
            <a:r>
              <a:rPr lang="ru-RU" sz="2800" dirty="0" smtClean="0">
                <a:solidFill>
                  <a:schemeClr val="tx1"/>
                </a:solidFill>
                <a:effectLst/>
              </a:rPr>
              <a:t> ДУБОВСКОГО СЕЛЬСКОГО ПОСЕЛЕНИЯ ДУБОВСКОГО РАЙОНА НА </a:t>
            </a:r>
            <a:r>
              <a:rPr lang="ru-RU" sz="3600" dirty="0" smtClean="0">
                <a:solidFill>
                  <a:schemeClr val="tx1"/>
                </a:solidFill>
                <a:effectLst/>
              </a:rPr>
              <a:t>2022</a:t>
            </a:r>
            <a:r>
              <a:rPr lang="ru-RU" sz="2800" dirty="0" smtClean="0">
                <a:solidFill>
                  <a:schemeClr val="tx1"/>
                </a:solidFill>
                <a:effectLst/>
              </a:rPr>
              <a:t> </a:t>
            </a:r>
            <a:r>
              <a:rPr lang="ru-RU" sz="2800" dirty="0" smtClean="0">
                <a:solidFill>
                  <a:schemeClr val="tx1"/>
                </a:solidFill>
                <a:effectLst/>
              </a:rPr>
              <a:t>ГОД И НА ПЛАНОВЫЙ ПЕРИОД </a:t>
            </a:r>
            <a:r>
              <a:rPr lang="ru-RU" sz="3600" dirty="0" smtClean="0">
                <a:solidFill>
                  <a:schemeClr val="tx1"/>
                </a:solidFill>
                <a:effectLst/>
              </a:rPr>
              <a:t>2023</a:t>
            </a:r>
            <a:r>
              <a:rPr lang="ru-RU" sz="2800" dirty="0" smtClean="0">
                <a:solidFill>
                  <a:schemeClr val="tx1"/>
                </a:solidFill>
                <a:effectLst/>
              </a:rPr>
              <a:t> </a:t>
            </a:r>
            <a:r>
              <a:rPr lang="ru-RU" sz="2800" dirty="0" smtClean="0">
                <a:solidFill>
                  <a:schemeClr val="tx1"/>
                </a:solidFill>
                <a:effectLst/>
              </a:rPr>
              <a:t>И </a:t>
            </a:r>
            <a:r>
              <a:rPr lang="ru-RU" sz="3600" dirty="0" smtClean="0">
                <a:solidFill>
                  <a:schemeClr val="tx1"/>
                </a:solidFill>
                <a:effectLst/>
              </a:rPr>
              <a:t>2024</a:t>
            </a:r>
            <a:r>
              <a:rPr lang="ru-RU" sz="2800" dirty="0" smtClean="0">
                <a:solidFill>
                  <a:schemeClr val="tx1"/>
                </a:solidFill>
                <a:effectLst/>
              </a:rPr>
              <a:t> </a:t>
            </a:r>
            <a:r>
              <a:rPr lang="ru-RU" sz="2800" dirty="0" smtClean="0">
                <a:solidFill>
                  <a:schemeClr val="tx1"/>
                </a:solidFill>
                <a:effectLst/>
              </a:rPr>
              <a:t>ГОДОВ</a:t>
            </a:r>
            <a:endParaRPr lang="ru-RU" sz="2800" dirty="0">
              <a:solidFill>
                <a:schemeClr val="tx1"/>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1472494798"/>
              </p:ext>
            </p:extLst>
          </p:nvPr>
        </p:nvGraphicFramePr>
        <p:xfrm>
          <a:off x="125414" y="854075"/>
          <a:ext cx="8799512" cy="5599262"/>
        </p:xfrm>
        <a:graphic>
          <a:graphicData uri="http://schemas.openxmlformats.org/drawingml/2006/table">
            <a:tbl>
              <a:tblPr/>
              <a:tblGrid>
                <a:gridCol w="2433637"/>
                <a:gridCol w="923925"/>
                <a:gridCol w="782638"/>
                <a:gridCol w="854075"/>
                <a:gridCol w="923925"/>
                <a:gridCol w="2881312"/>
              </a:tblGrid>
              <a:tr h="6727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16 759,4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23 910,4</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24 174,4</a:t>
                      </a:r>
                      <a:endParaRPr kumimoji="0" lang="ru-RU" sz="12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29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сельских поселений на выравнивание бюджетной обеспеченности из бюджетов муниципальных районов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9 406,6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56,2%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7 989,2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8 244,9</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0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бюджетной системы Российской Федерации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01389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Субвенции местным бюджетам на выполнение передаваемых полномочий субъектов Российской Федерации</a:t>
                      </a:r>
                      <a:endParaRPr kumimoji="0" lang="ru-RU" sz="1800" b="0" i="0" u="none" strike="noStrike" kern="1200" cap="none" spc="0" normalizeH="0" baseline="0" noProof="0" dirty="0" smtClean="0">
                        <a:ln>
                          <a:noFill/>
                        </a:ln>
                        <a:solidFill>
                          <a:prstClr val="black"/>
                        </a:solidFill>
                        <a:effectLst/>
                        <a:uLnTx/>
                        <a:uFillTx/>
                        <a:latin typeface="Constantia" pitchFamily="18" charset="0"/>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534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1 363,2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682,5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02836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межбюджетные трансферты, передаваемые бюджетам сельских поселений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5 747,7</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34,3%</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14 989,2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3739841545"/>
              </p:ext>
            </p:extLst>
          </p:nvPr>
        </p:nvGraphicFramePr>
        <p:xfrm>
          <a:off x="6084168" y="1580920"/>
          <a:ext cx="2696742" cy="46563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0194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gradFill flip="none" rotWithShape="1">
              <a:gsLst>
                <a:gs pos="22350">
                  <a:schemeClr val="accent1">
                    <a:lumMod val="60000"/>
                    <a:lumOff val="40000"/>
                  </a:schemeClr>
                </a:gs>
                <a:gs pos="0">
                  <a:schemeClr val="accent1">
                    <a:lumMod val="40000"/>
                    <a:lumOff val="60000"/>
                  </a:schemeClr>
                </a:gs>
                <a:gs pos="50000">
                  <a:schemeClr val="accent2">
                    <a:lumMod val="40000"/>
                    <a:lumOff val="60000"/>
                  </a:schemeClr>
                </a:gs>
                <a:gs pos="81000">
                  <a:schemeClr val="accent2">
                    <a:lumMod val="60000"/>
                    <a:lumOff val="40000"/>
                  </a:schemeClr>
                </a:gs>
                <a:gs pos="100000">
                  <a:srgbClr val="002060"/>
                </a:gs>
              </a:gsLst>
              <a:lin ang="16200000" scaled="1"/>
              <a:tileRect/>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a:t>
              </a:r>
              <a:r>
                <a:rPr lang="ru-RU" sz="2800" dirty="0" smtClean="0"/>
                <a:t>расходов </a:t>
              </a:r>
              <a:r>
                <a:rPr lang="ru-RU" sz="2800" dirty="0"/>
                <a:t>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gradFill>
            <a:gsLst>
              <a:gs pos="22350">
                <a:srgbClr val="00B050"/>
              </a:gs>
              <a:gs pos="0">
                <a:srgbClr val="92D050"/>
              </a:gs>
              <a:gs pos="50000">
                <a:srgbClr val="EA96E0"/>
              </a:gs>
              <a:gs pos="81000">
                <a:srgbClr val="AD23AD"/>
              </a:gs>
              <a:gs pos="100000">
                <a:srgbClr val="7030A0"/>
              </a:gs>
            </a:gsLst>
            <a:lin ang="16200000" scaled="1"/>
          </a:gra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gradFill flip="none" rotWithShape="1">
            <a:gsLst>
              <a:gs pos="23000">
                <a:schemeClr val="accent4">
                  <a:lumMod val="40000"/>
                  <a:lumOff val="60000"/>
                </a:schemeClr>
              </a:gs>
              <a:gs pos="0">
                <a:schemeClr val="accent4">
                  <a:lumMod val="20000"/>
                  <a:lumOff val="80000"/>
                </a:schemeClr>
              </a:gs>
              <a:gs pos="46000">
                <a:schemeClr val="accent4">
                  <a:lumMod val="60000"/>
                  <a:lumOff val="40000"/>
                </a:schemeClr>
              </a:gs>
              <a:gs pos="72000">
                <a:schemeClr val="accent4">
                  <a:lumMod val="75000"/>
                </a:schemeClr>
              </a:gs>
              <a:gs pos="100000">
                <a:schemeClr val="accent4">
                  <a:lumMod val="50000"/>
                </a:schemeClr>
              </a:gs>
            </a:gsLst>
            <a:lin ang="16200000" scaled="1"/>
            <a:tileRect/>
          </a:gra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332023" y="3141351"/>
            <a:ext cx="1944215" cy="3671641"/>
          </a:xfrm>
          <a:prstGeom prst="flowChartAlternateProcess">
            <a:avLst/>
          </a:prstGeom>
          <a:gradFill flip="none" rotWithShape="1">
            <a:gsLst>
              <a:gs pos="23000">
                <a:srgbClr val="FFFF00"/>
              </a:gs>
              <a:gs pos="0">
                <a:srgbClr val="D7FBF4"/>
              </a:gs>
              <a:gs pos="72000">
                <a:srgbClr val="66CCFF"/>
              </a:gs>
              <a:gs pos="100000">
                <a:srgbClr val="0070C0"/>
              </a:gs>
            </a:gsLst>
            <a:lin ang="2700000" scaled="1"/>
            <a:tileRect/>
          </a:gra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2022 год </a:t>
            </a:r>
            <a:r>
              <a:rPr lang="ru-RU" sz="1600" dirty="0" smtClean="0">
                <a:latin typeface="Arial" charset="0"/>
              </a:rPr>
              <a:t>–  </a:t>
            </a:r>
            <a:r>
              <a:rPr lang="ru-RU" sz="1600" dirty="0" smtClean="0">
                <a:latin typeface="Arial" charset="0"/>
              </a:rPr>
              <a:t>24 648,0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31 912,7</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ru-RU" sz="1600" dirty="0" smtClean="0">
                <a:latin typeface="Arial" charset="0"/>
              </a:rPr>
              <a:t>31 980,4</a:t>
            </a:r>
            <a:endParaRPr lang="ru-RU" sz="1600" dirty="0">
              <a:latin typeface="Arial" charset="0"/>
            </a:endParaRPr>
          </a:p>
        </p:txBody>
      </p:sp>
      <p:sp>
        <p:nvSpPr>
          <p:cNvPr id="26633" name="AutoShape 9"/>
          <p:cNvSpPr>
            <a:spLocks noChangeArrowheads="1"/>
          </p:cNvSpPr>
          <p:nvPr/>
        </p:nvSpPr>
        <p:spPr bwMode="auto">
          <a:xfrm rot="5400000">
            <a:off x="6086328" y="3032384"/>
            <a:ext cx="1871191" cy="3816550"/>
          </a:xfrm>
          <a:prstGeom prst="flowChartAlternateProcess">
            <a:avLst/>
          </a:prstGeom>
          <a:gradFill>
            <a:gsLst>
              <a:gs pos="23000">
                <a:srgbClr val="FFFF00"/>
              </a:gs>
              <a:gs pos="0">
                <a:srgbClr val="D7FBF4"/>
              </a:gs>
              <a:gs pos="72000">
                <a:srgbClr val="66CCFF"/>
              </a:gs>
              <a:gs pos="100000">
                <a:srgbClr val="0070C0"/>
              </a:gs>
            </a:gsLst>
            <a:lin ang="2700000" scaled="1"/>
          </a:gra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2022 </a:t>
            </a:r>
            <a:r>
              <a:rPr lang="ru-RU" sz="1600" dirty="0">
                <a:latin typeface="Arial" charset="0"/>
              </a:rPr>
              <a:t>год </a:t>
            </a:r>
            <a:r>
              <a:rPr lang="ru-RU" sz="1600" dirty="0" smtClean="0">
                <a:latin typeface="Arial" charset="0"/>
              </a:rPr>
              <a:t>–   </a:t>
            </a:r>
            <a:r>
              <a:rPr lang="ru-RU" sz="1600" dirty="0" smtClean="0">
                <a:latin typeface="Arial" charset="0"/>
              </a:rPr>
              <a:t>451,0</a:t>
            </a:r>
            <a:endParaRPr lang="ru-RU" sz="1600" dirty="0">
              <a:latin typeface="Arial" charset="0"/>
            </a:endParaRPr>
          </a:p>
          <a:p>
            <a:pPr algn="ctr"/>
            <a:r>
              <a:rPr lang="ru-RU" sz="1600" dirty="0" smtClean="0">
                <a:latin typeface="Arial" charset="0"/>
              </a:rPr>
              <a:t>2023 </a:t>
            </a:r>
            <a:r>
              <a:rPr lang="ru-RU" sz="1600" dirty="0">
                <a:latin typeface="Arial" charset="0"/>
              </a:rPr>
              <a:t>год </a:t>
            </a:r>
            <a:r>
              <a:rPr lang="ru-RU" sz="1600" dirty="0" smtClean="0">
                <a:latin typeface="Arial" charset="0"/>
              </a:rPr>
              <a:t>–    </a:t>
            </a:r>
            <a:r>
              <a:rPr lang="ru-RU" sz="1600" dirty="0" smtClean="0">
                <a:latin typeface="Arial" charset="0"/>
              </a:rPr>
              <a:t>813,8</a:t>
            </a:r>
            <a:endParaRPr lang="ru-RU" sz="1600" dirty="0">
              <a:latin typeface="Arial" charset="0"/>
            </a:endParaRPr>
          </a:p>
          <a:p>
            <a:pPr algn="ctr"/>
            <a:r>
              <a:rPr lang="ru-RU" sz="1600" dirty="0" smtClean="0">
                <a:latin typeface="Arial" charset="0"/>
              </a:rPr>
              <a:t>2024 </a:t>
            </a:r>
            <a:r>
              <a:rPr lang="ru-RU" sz="1600" dirty="0">
                <a:latin typeface="Arial" charset="0"/>
              </a:rPr>
              <a:t>год </a:t>
            </a:r>
            <a:r>
              <a:rPr lang="ru-RU" sz="1600" dirty="0" smtClean="0">
                <a:latin typeface="Arial" charset="0"/>
              </a:rPr>
              <a:t>– 1 </a:t>
            </a:r>
            <a:r>
              <a:rPr lang="ru-RU" sz="1600" dirty="0" smtClean="0">
                <a:latin typeface="Arial" charset="0"/>
              </a:rPr>
              <a:t>278,4</a:t>
            </a:r>
            <a:endParaRPr lang="ru-RU" sz="1600" dirty="0">
              <a:latin typeface="Arial" charset="0"/>
            </a:endParaRP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299"/>
            <a:ext cx="359370" cy="1223763"/>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259632" y="2924943"/>
            <a:ext cx="361206" cy="1080119"/>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Заголовок 1"/>
          <p:cNvSpPr txBox="1">
            <a:spLocks/>
          </p:cNvSpPr>
          <p:nvPr/>
        </p:nvSpPr>
        <p:spPr>
          <a:xfrm>
            <a:off x="457200" y="274638"/>
            <a:ext cx="8229600" cy="1143000"/>
          </a:xfrm>
          <a:prstGeom prst="rect">
            <a:avLst/>
          </a:prstGeom>
          <a:solidFill>
            <a:schemeClr val="accent2">
              <a:lumMod val="20000"/>
              <a:lumOff val="80000"/>
            </a:schemeClr>
          </a:solidFill>
        </p:spPr>
        <p:txBody>
          <a:bodyPr rtlCol="0">
            <a:normAutofit/>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a:lstStyle>
          <a:p>
            <a:pPr fontAlgn="auto">
              <a:spcAft>
                <a:spcPts val="0"/>
              </a:spcAft>
              <a:defRPr/>
            </a:pPr>
            <a:r>
              <a:rPr lang="ru-RU" sz="3200" dirty="0" smtClean="0">
                <a:solidFill>
                  <a:srgbClr val="0070C0"/>
                </a:solidFill>
                <a:latin typeface="Times New Roman" pitchFamily="18" charset="0"/>
                <a:cs typeface="Times New Roman" pitchFamily="18" charset="0"/>
              </a:rPr>
              <a:t>Муниципальные программы Дубовского сельского поселения </a:t>
            </a:r>
            <a:r>
              <a:rPr lang="ru-RU" sz="3200" dirty="0" smtClean="0">
                <a:solidFill>
                  <a:srgbClr val="0070C0"/>
                </a:solidFill>
                <a:latin typeface="Times New Roman" pitchFamily="18" charset="0"/>
                <a:cs typeface="Times New Roman" pitchFamily="18" charset="0"/>
              </a:rPr>
              <a:t>2022 </a:t>
            </a:r>
            <a:r>
              <a:rPr lang="ru-RU" sz="3200" dirty="0" smtClean="0">
                <a:solidFill>
                  <a:srgbClr val="0070C0"/>
                </a:solidFill>
                <a:latin typeface="Times New Roman" pitchFamily="18" charset="0"/>
                <a:cs typeface="Times New Roman" pitchFamily="18" charset="0"/>
              </a:rPr>
              <a:t>год</a:t>
            </a:r>
          </a:p>
        </p:txBody>
      </p:sp>
      <p:graphicFrame>
        <p:nvGraphicFramePr>
          <p:cNvPr id="13" name="Содержимое 4"/>
          <p:cNvGraphicFramePr>
            <a:graphicFrameLocks/>
          </p:cNvGraphicFramePr>
          <p:nvPr>
            <p:extLst>
              <p:ext uri="{D42A27DB-BD31-4B8C-83A1-F6EECF244321}">
                <p14:modId xmlns:p14="http://schemas.microsoft.com/office/powerpoint/2010/main" val="532122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6007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a:t>
              </a:r>
              <a:r>
                <a:rPr lang="ru-RU" sz="2400" dirty="0" smtClean="0"/>
                <a:t> </a:t>
              </a:r>
              <a:r>
                <a:rPr lang="ru-RU" sz="2400" dirty="0"/>
                <a:t>бюджета по отраслям в </a:t>
              </a:r>
              <a:r>
                <a:rPr lang="ru-RU" sz="2400" dirty="0" smtClean="0"/>
                <a:t>2022 </a:t>
              </a:r>
              <a:r>
                <a:rPr lang="ru-RU" sz="2400" dirty="0"/>
                <a:t>году</a:t>
              </a:r>
            </a:p>
          </p:txBody>
        </p:sp>
      </p:grpSp>
      <p:sp>
        <p:nvSpPr>
          <p:cNvPr id="21524" name="Rectangle 20"/>
          <p:cNvSpPr>
            <a:spLocks noChangeArrowheads="1"/>
          </p:cNvSpPr>
          <p:nvPr/>
        </p:nvSpPr>
        <p:spPr bwMode="auto">
          <a:xfrm>
            <a:off x="7471188" y="6165304"/>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graphicFrame>
        <p:nvGraphicFramePr>
          <p:cNvPr id="5" name="Диаграмма 4"/>
          <p:cNvGraphicFramePr/>
          <p:nvPr>
            <p:extLst>
              <p:ext uri="{D42A27DB-BD31-4B8C-83A1-F6EECF244321}">
                <p14:modId xmlns:p14="http://schemas.microsoft.com/office/powerpoint/2010/main" val="933499006"/>
              </p:ext>
            </p:extLst>
          </p:nvPr>
        </p:nvGraphicFramePr>
        <p:xfrm>
          <a:off x="323528" y="1124744"/>
          <a:ext cx="8537898" cy="55446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Расходы </a:t>
              </a:r>
              <a:r>
                <a:rPr lang="ru-RU" sz="2400" dirty="0" smtClean="0"/>
                <a:t>бюджета </a:t>
              </a:r>
              <a:r>
                <a:rPr lang="ru-RU" sz="2400" dirty="0"/>
                <a:t>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1728415"/>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бюджетное учреждение культуры «Ериковский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291640756"/>
              </p:ext>
            </p:extLst>
          </p:nvPr>
        </p:nvGraphicFramePr>
        <p:xfrm>
          <a:off x="1308894" y="5013176"/>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ru-RU" dirty="0" smtClean="0">
                          <a:solidFill>
                            <a:srgbClr val="CC0000"/>
                          </a:solidFill>
                        </a:rPr>
                        <a:t>2 055,4</a:t>
                      </a:r>
                      <a:endParaRPr lang="ru-RU" dirty="0">
                        <a:solidFill>
                          <a:srgbClr val="CC0000"/>
                        </a:solidFill>
                      </a:endParaRPr>
                    </a:p>
                  </a:txBody>
                  <a:tcPr/>
                </a:tc>
                <a:tc>
                  <a:txBody>
                    <a:bodyPr/>
                    <a:lstStyle/>
                    <a:p>
                      <a:pPr algn="ctr"/>
                      <a:r>
                        <a:rPr lang="ru-RU" dirty="0" smtClean="0">
                          <a:solidFill>
                            <a:srgbClr val="CC0000"/>
                          </a:solidFill>
                        </a:rPr>
                        <a:t>1 862,7</a:t>
                      </a:r>
                      <a:endParaRPr lang="ru-RU" dirty="0" smtClean="0">
                        <a:solidFill>
                          <a:srgbClr val="CC0000"/>
                        </a:solidFill>
                      </a:endParaRPr>
                    </a:p>
                    <a:p>
                      <a:pPr algn="ctr"/>
                      <a:endParaRPr lang="ru-RU" dirty="0">
                        <a:solidFill>
                          <a:srgbClr val="CC0000"/>
                        </a:solidFill>
                      </a:endParaRPr>
                    </a:p>
                  </a:txBody>
                  <a:tcPr/>
                </a:tc>
                <a:tc>
                  <a:txBody>
                    <a:bodyPr/>
                    <a:lstStyle/>
                    <a:p>
                      <a:pPr algn="ctr"/>
                      <a:r>
                        <a:rPr lang="ru-RU" dirty="0" smtClean="0">
                          <a:solidFill>
                            <a:srgbClr val="CC0000"/>
                          </a:solidFill>
                        </a:rPr>
                        <a:t>1 976,6</a:t>
                      </a:r>
                      <a:endParaRPr lang="ru-RU" dirty="0">
                        <a:solidFill>
                          <a:srgbClr val="CC0000"/>
                        </a:solidFill>
                      </a:endParaRPr>
                    </a:p>
                  </a:txBody>
                  <a:tcPr/>
                </a:tc>
              </a:tr>
              <a:tr h="370840">
                <a:tc>
                  <a:txBody>
                    <a:bodyPr/>
                    <a:lstStyle/>
                    <a:p>
                      <a:pPr algn="ctr"/>
                      <a:r>
                        <a:rPr lang="ru-RU" dirty="0" smtClean="0"/>
                        <a:t>2022</a:t>
                      </a:r>
                      <a:endParaRPr lang="ru-RU" dirty="0"/>
                    </a:p>
                  </a:txBody>
                  <a:tcPr/>
                </a:tc>
                <a:tc>
                  <a:txBody>
                    <a:bodyPr/>
                    <a:lstStyle/>
                    <a:p>
                      <a:pPr algn="ctr"/>
                      <a:r>
                        <a:rPr lang="ru-RU" dirty="0" smtClean="0"/>
                        <a:t>2023</a:t>
                      </a:r>
                      <a:endParaRPr lang="ru-RU" dirty="0"/>
                    </a:p>
                  </a:txBody>
                  <a:tcPr/>
                </a:tc>
                <a:tc>
                  <a:txBody>
                    <a:bodyPr/>
                    <a:lstStyle/>
                    <a:p>
                      <a:pPr algn="ctr"/>
                      <a:r>
                        <a:rPr lang="ru-RU" dirty="0" smtClean="0"/>
                        <a:t>2024</a:t>
                      </a:r>
                      <a:endParaRPr lang="ru-RU" dirty="0"/>
                    </a:p>
                  </a:txBody>
                  <a:tcPr/>
                </a:tc>
              </a:tr>
            </a:tbl>
          </a:graphicData>
        </a:graphic>
      </p:graphicFrame>
      <p:pic>
        <p:nvPicPr>
          <p:cNvPr id="5" name="Picture 3" descr="C:\Users\1\Desktop\отчеты для культуры\фото\IMG-20220114-WA0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204913"/>
            <a:ext cx="2755032" cy="3673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1\Desktop\отчеты для культуры\фото\IMG-20220114-WA0019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869" y="2611556"/>
            <a:ext cx="3015060" cy="2261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chemeClr val="accent2">
                  <a:lumMod val="40000"/>
                  <a:lumOff val="60000"/>
                </a:schemeClr>
              </a:gs>
              <a:gs pos="100000">
                <a:srgbClr val="92D050"/>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Дубовского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b="1"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FF00"/>
              </a:gs>
              <a:gs pos="100000">
                <a:srgbClr val="92D050"/>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Бюджет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a:t>
            </a:r>
            <a:r>
              <a:rPr lang="ru-RU" sz="2000" dirty="0" smtClean="0">
                <a:latin typeface="Times New Roman" pitchFamily="18" charset="0"/>
              </a:rPr>
              <a:t>2022 </a:t>
            </a:r>
            <a:r>
              <a:rPr lang="ru-RU" sz="2000" dirty="0" smtClean="0">
                <a:latin typeface="Times New Roman" pitchFamily="18" charset="0"/>
              </a:rPr>
              <a:t>год - очередной финансовый год,  </a:t>
            </a:r>
            <a:r>
              <a:rPr lang="ru-RU" sz="2000" dirty="0" smtClean="0">
                <a:latin typeface="Times New Roman" pitchFamily="18" charset="0"/>
              </a:rPr>
              <a:t>2023-2024 </a:t>
            </a:r>
            <a:r>
              <a:rPr lang="ru-RU" sz="2000" dirty="0" smtClean="0">
                <a:latin typeface="Times New Roman" pitchFamily="18" charset="0"/>
              </a:rPr>
              <a:t>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6" name="Заголовок 1"/>
          <p:cNvSpPr>
            <a:spLocks noGrp="1"/>
          </p:cNvSpPr>
          <p:nvPr>
            <p:ph type="title"/>
          </p:nvPr>
        </p:nvSpPr>
        <p:spPr>
          <a:xfrm>
            <a:off x="457200" y="274638"/>
            <a:ext cx="8229600" cy="1143000"/>
          </a:xfrm>
        </p:spPr>
        <p:txBody>
          <a:bodyPr/>
          <a:lstStyle/>
          <a:p>
            <a:pPr eaLnBrk="1" hangingPunct="1"/>
            <a:r>
              <a:rPr lang="ru-RU" smtClean="0">
                <a:solidFill>
                  <a:schemeClr val="tx2"/>
                </a:solidFill>
                <a:latin typeface="Arial Black" pitchFamily="34" charset="0"/>
              </a:rPr>
              <a:t>Основные понятия</a:t>
            </a:r>
            <a:endParaRPr lang="ru-RU" smtClean="0"/>
          </a:p>
        </p:txBody>
      </p:sp>
      <p:sp>
        <p:nvSpPr>
          <p:cNvPr id="7" name="Содержимое 2"/>
          <p:cNvSpPr txBox="1">
            <a:spLocks/>
          </p:cNvSpPr>
          <p:nvPr/>
        </p:nvSpPr>
        <p:spPr bwMode="auto">
          <a:xfrm>
            <a:off x="457200" y="1600200"/>
            <a:ext cx="8229600" cy="4543425"/>
          </a:xfrm>
          <a:prstGeom prst="rect">
            <a:avLst/>
          </a:prstGeom>
          <a:solidFill>
            <a:schemeClr val="accent4">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rtlCol="0" anchor="t" anchorCtr="0" compatLnSpc="1">
            <a:prstTxWarp prst="textNoShape">
              <a:avLst/>
            </a:prstTxWarp>
            <a:normAutofit/>
          </a:bodyPr>
          <a:lst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fontAlgn="auto">
              <a:spcAft>
                <a:spcPts val="0"/>
              </a:spcAft>
              <a:buFont typeface="Arial" charset="0"/>
              <a:buNone/>
              <a:defRPr/>
            </a:pPr>
            <a:r>
              <a:rPr lang="ru-RU" dirty="0" smtClean="0"/>
              <a:t>→</a:t>
            </a:r>
            <a:r>
              <a:rPr lang="ru-RU" b="1" i="1" dirty="0" smtClean="0">
                <a:solidFill>
                  <a:srgbClr val="FF0000"/>
                </a:solidFill>
                <a:latin typeface="Times New Roman" pitchFamily="18" charset="0"/>
                <a:cs typeface="Times New Roman" pitchFamily="18" charset="0"/>
              </a:rPr>
              <a:t>Составление бюджета основывается на</a:t>
            </a:r>
            <a:r>
              <a:rPr lang="ru-RU" dirty="0" smtClean="0">
                <a:latin typeface="Times New Roman" pitchFamily="18" charset="0"/>
                <a:cs typeface="Times New Roman" pitchFamily="18" charset="0"/>
              </a:rPr>
              <a:t>:</a:t>
            </a:r>
          </a:p>
          <a:p>
            <a:pPr fontAlgn="auto">
              <a:spcAft>
                <a:spcPts val="0"/>
              </a:spcAft>
              <a:buFont typeface="Arial" charset="0"/>
              <a:buNone/>
              <a:defRPr/>
            </a:pPr>
            <a:endParaRPr lang="ru-RU" dirty="0"/>
          </a:p>
        </p:txBody>
      </p:sp>
      <p:grpSp>
        <p:nvGrpSpPr>
          <p:cNvPr id="8" name="Group 2"/>
          <p:cNvGrpSpPr>
            <a:grpSpLocks/>
          </p:cNvGrpSpPr>
          <p:nvPr/>
        </p:nvGrpSpPr>
        <p:grpSpPr bwMode="auto">
          <a:xfrm>
            <a:off x="428625" y="0"/>
            <a:ext cx="7999413" cy="6091238"/>
            <a:chOff x="-131" y="0"/>
            <a:chExt cx="14531" cy="9818"/>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 y="6975"/>
              <a:ext cx="4152"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14400"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3" y="0"/>
              <a:ext cx="7467"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317"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 y="461"/>
              <a:ext cx="14403" cy="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6" y="7070"/>
              <a:ext cx="3679"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9900" y="6975"/>
              <a:ext cx="3853" cy="2813"/>
              <a:chOff x="9900" y="6975"/>
              <a:chExt cx="3853" cy="2813"/>
            </a:xfrm>
          </p:grpSpPr>
          <p:sp>
            <p:nvSpPr>
              <p:cNvPr id="16" name="Freeform 10"/>
              <p:cNvSpPr>
                <a:spLocks/>
              </p:cNvSpPr>
              <p:nvPr/>
            </p:nvSpPr>
            <p:spPr bwMode="auto">
              <a:xfrm>
                <a:off x="9900" y="6975"/>
                <a:ext cx="3631" cy="113"/>
              </a:xfrm>
              <a:custGeom>
                <a:avLst/>
                <a:gdLst>
                  <a:gd name="T0" fmla="*/ 3399 w 3631"/>
                  <a:gd name="T1" fmla="*/ 0 h 2701"/>
                  <a:gd name="T2" fmla="*/ 232 w 3631"/>
                  <a:gd name="T3" fmla="*/ 0 h 2701"/>
                  <a:gd name="T4" fmla="*/ 159 w 3631"/>
                  <a:gd name="T5" fmla="*/ 0 h 2701"/>
                  <a:gd name="T6" fmla="*/ 95 w 3631"/>
                  <a:gd name="T7" fmla="*/ 0 h 2701"/>
                  <a:gd name="T8" fmla="*/ 45 w 3631"/>
                  <a:gd name="T9" fmla="*/ 0 h 2701"/>
                  <a:gd name="T10" fmla="*/ 12 w 3631"/>
                  <a:gd name="T11" fmla="*/ 0 h 2701"/>
                  <a:gd name="T12" fmla="*/ 0 w 3631"/>
                  <a:gd name="T13" fmla="*/ 0 h 2701"/>
                  <a:gd name="T14" fmla="*/ 0 w 3631"/>
                  <a:gd name="T15" fmla="*/ 0 h 2701"/>
                  <a:gd name="T16" fmla="*/ 12 w 3631"/>
                  <a:gd name="T17" fmla="*/ 0 h 2701"/>
                  <a:gd name="T18" fmla="*/ 45 w 3631"/>
                  <a:gd name="T19" fmla="*/ 0 h 2701"/>
                  <a:gd name="T20" fmla="*/ 95 w 3631"/>
                  <a:gd name="T21" fmla="*/ 0 h 2701"/>
                  <a:gd name="T22" fmla="*/ 159 w 3631"/>
                  <a:gd name="T23" fmla="*/ 0 h 2701"/>
                  <a:gd name="T24" fmla="*/ 232 w 3631"/>
                  <a:gd name="T25" fmla="*/ 0 h 2701"/>
                  <a:gd name="T26" fmla="*/ 3399 w 3631"/>
                  <a:gd name="T27" fmla="*/ 0 h 2701"/>
                  <a:gd name="T28" fmla="*/ 3472 w 3631"/>
                  <a:gd name="T29" fmla="*/ 0 h 2701"/>
                  <a:gd name="T30" fmla="*/ 3536 w 3631"/>
                  <a:gd name="T31" fmla="*/ 0 h 2701"/>
                  <a:gd name="T32" fmla="*/ 3586 w 3631"/>
                  <a:gd name="T33" fmla="*/ 0 h 2701"/>
                  <a:gd name="T34" fmla="*/ 3619 w 3631"/>
                  <a:gd name="T35" fmla="*/ 0 h 2701"/>
                  <a:gd name="T36" fmla="*/ 3631 w 3631"/>
                  <a:gd name="T37" fmla="*/ 0 h 2701"/>
                  <a:gd name="T38" fmla="*/ 3631 w 3631"/>
                  <a:gd name="T39" fmla="*/ 0 h 2701"/>
                  <a:gd name="T40" fmla="*/ 3619 w 3631"/>
                  <a:gd name="T41" fmla="*/ 0 h 2701"/>
                  <a:gd name="T42" fmla="*/ 3586 w 3631"/>
                  <a:gd name="T43" fmla="*/ 0 h 2701"/>
                  <a:gd name="T44" fmla="*/ 3536 w 3631"/>
                  <a:gd name="T45" fmla="*/ 0 h 2701"/>
                  <a:gd name="T46" fmla="*/ 3472 w 3631"/>
                  <a:gd name="T47" fmla="*/ 0 h 2701"/>
                  <a:gd name="T48" fmla="*/ 3399 w 3631"/>
                  <a:gd name="T49" fmla="*/ 0 h 2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31"/>
                  <a:gd name="T76" fmla="*/ 0 h 2701"/>
                  <a:gd name="T77" fmla="*/ 3631 w 3631"/>
                  <a:gd name="T78" fmla="*/ 2701 h 2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31" h="2701">
                    <a:moveTo>
                      <a:pt x="3399" y="0"/>
                    </a:moveTo>
                    <a:lnTo>
                      <a:pt x="232" y="0"/>
                    </a:lnTo>
                    <a:lnTo>
                      <a:pt x="159" y="12"/>
                    </a:lnTo>
                    <a:lnTo>
                      <a:pt x="95" y="45"/>
                    </a:lnTo>
                    <a:lnTo>
                      <a:pt x="45" y="95"/>
                    </a:lnTo>
                    <a:lnTo>
                      <a:pt x="12" y="159"/>
                    </a:lnTo>
                    <a:lnTo>
                      <a:pt x="0" y="233"/>
                    </a:lnTo>
                    <a:lnTo>
                      <a:pt x="0" y="2468"/>
                    </a:lnTo>
                    <a:lnTo>
                      <a:pt x="12" y="2542"/>
                    </a:lnTo>
                    <a:lnTo>
                      <a:pt x="45" y="2606"/>
                    </a:lnTo>
                    <a:lnTo>
                      <a:pt x="95" y="2656"/>
                    </a:lnTo>
                    <a:lnTo>
                      <a:pt x="159" y="2689"/>
                    </a:lnTo>
                    <a:lnTo>
                      <a:pt x="232" y="2701"/>
                    </a:lnTo>
                    <a:lnTo>
                      <a:pt x="3399" y="2701"/>
                    </a:lnTo>
                    <a:lnTo>
                      <a:pt x="3472" y="2689"/>
                    </a:lnTo>
                    <a:lnTo>
                      <a:pt x="3536" y="2656"/>
                    </a:lnTo>
                    <a:lnTo>
                      <a:pt x="3586" y="2606"/>
                    </a:lnTo>
                    <a:lnTo>
                      <a:pt x="3619" y="2542"/>
                    </a:lnTo>
                    <a:lnTo>
                      <a:pt x="3631" y="2468"/>
                    </a:lnTo>
                    <a:lnTo>
                      <a:pt x="3631" y="233"/>
                    </a:lnTo>
                    <a:lnTo>
                      <a:pt x="3619" y="159"/>
                    </a:lnTo>
                    <a:lnTo>
                      <a:pt x="3586" y="95"/>
                    </a:lnTo>
                    <a:lnTo>
                      <a:pt x="3536" y="45"/>
                    </a:lnTo>
                    <a:lnTo>
                      <a:pt x="3472" y="12"/>
                    </a:lnTo>
                    <a:lnTo>
                      <a:pt x="3399" y="0"/>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pic>
            <p:nvPicPr>
              <p:cNvPr id="1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0" y="7088"/>
                <a:ext cx="3763"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18" name="Схема 17"/>
          <p:cNvGraphicFramePr/>
          <p:nvPr>
            <p:extLst>
              <p:ext uri="{D42A27DB-BD31-4B8C-83A1-F6EECF244321}">
                <p14:modId xmlns:p14="http://schemas.microsoft.com/office/powerpoint/2010/main" val="1938743021"/>
              </p:ext>
            </p:extLst>
          </p:nvPr>
        </p:nvGraphicFramePr>
        <p:xfrm>
          <a:off x="500741" y="2235552"/>
          <a:ext cx="8286808" cy="418369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5" name="Прямая со стрелкой 4"/>
          <p:cNvCxnSpPr/>
          <p:nvPr/>
        </p:nvCxnSpPr>
        <p:spPr>
          <a:xfrm flipH="1">
            <a:off x="2195736" y="4342202"/>
            <a:ext cx="1080120" cy="47472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195736" y="3871912"/>
            <a:ext cx="1080120" cy="455485"/>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868944" y="4327397"/>
            <a:ext cx="1143744" cy="531716"/>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5868944" y="3789040"/>
            <a:ext cx="1143744" cy="538358"/>
          </a:xfrm>
          <a:prstGeom prst="straightConnector1">
            <a:avLst/>
          </a:prstGeom>
          <a:ln>
            <a:solidFill>
              <a:srgbClr val="000099"/>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215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2"/>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3"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200933" y="19990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42"/>
              <a:ext cx="550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a:t>
              </a:r>
              <a:r>
                <a:rPr lang="ru-RU" sz="3600" dirty="0" smtClean="0"/>
                <a:t>бюджета</a:t>
              </a:r>
              <a:endParaRPr lang="ru-RU" sz="3600" dirty="0"/>
            </a:p>
          </p:txBody>
        </p:sp>
      </p:grpSp>
      <p:pic>
        <p:nvPicPr>
          <p:cNvPr id="9"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864238"/>
            <a:ext cx="82296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numismaclub.com/imgs/a/e/u/v/t/russia_5000_rubles_1997_2010_unc_2_lg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500" y="1091741"/>
            <a:ext cx="8229600" cy="532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Стрелка вправо с вырезом 12"/>
          <p:cNvSpPr/>
          <p:nvPr/>
        </p:nvSpPr>
        <p:spPr>
          <a:xfrm>
            <a:off x="296183" y="2361499"/>
            <a:ext cx="1489147" cy="857250"/>
          </a:xfrm>
          <a:prstGeom prst="notchedRightArrow">
            <a:avLst/>
          </a:prstGeom>
          <a:solidFill>
            <a:srgbClr val="FFC00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доходы</a:t>
            </a:r>
          </a:p>
        </p:txBody>
      </p:sp>
      <p:sp>
        <p:nvSpPr>
          <p:cNvPr id="14" name="Прямоугольник с одним скругленным углом 13"/>
          <p:cNvSpPr/>
          <p:nvPr/>
        </p:nvSpPr>
        <p:spPr>
          <a:xfrm>
            <a:off x="2560889" y="1781234"/>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2022</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Горизонтальный свиток 14"/>
          <p:cNvSpPr/>
          <p:nvPr/>
        </p:nvSpPr>
        <p:spPr>
          <a:xfrm>
            <a:off x="1907704" y="2214563"/>
            <a:ext cx="2110510" cy="1071562"/>
          </a:xfrm>
          <a:prstGeom prst="horizontalScroll">
            <a:avLst/>
          </a:prstGeom>
          <a:solidFill>
            <a:srgbClr val="FFC00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25 099,0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Стрелка вправо с вырезом 15"/>
          <p:cNvSpPr/>
          <p:nvPr/>
        </p:nvSpPr>
        <p:spPr>
          <a:xfrm>
            <a:off x="296184" y="3659981"/>
            <a:ext cx="1489146" cy="857250"/>
          </a:xfrm>
          <a:prstGeom prst="notch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расходы</a:t>
            </a:r>
          </a:p>
        </p:txBody>
      </p:sp>
      <p:sp>
        <p:nvSpPr>
          <p:cNvPr id="17" name="Горизонтальный свиток 16"/>
          <p:cNvSpPr/>
          <p:nvPr/>
        </p:nvSpPr>
        <p:spPr>
          <a:xfrm>
            <a:off x="1992791" y="3483428"/>
            <a:ext cx="2000250" cy="1033463"/>
          </a:xfrm>
          <a:prstGeom prst="horizontalScroll">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25 099,0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Стрелка вправо с вырезом 17"/>
          <p:cNvSpPr/>
          <p:nvPr/>
        </p:nvSpPr>
        <p:spPr>
          <a:xfrm>
            <a:off x="296184" y="4980333"/>
            <a:ext cx="1500187" cy="928687"/>
          </a:xfrm>
          <a:prstGeom prst="notchedRightArrow">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дефицит</a:t>
            </a:r>
          </a:p>
        </p:txBody>
      </p:sp>
      <p:sp>
        <p:nvSpPr>
          <p:cNvPr id="19" name="Горизонтальный свиток 18"/>
          <p:cNvSpPr/>
          <p:nvPr/>
        </p:nvSpPr>
        <p:spPr>
          <a:xfrm>
            <a:off x="2046539" y="4867675"/>
            <a:ext cx="2000250" cy="1033462"/>
          </a:xfrm>
          <a:prstGeom prst="horizontalScroll">
            <a:avLst/>
          </a:prstGeom>
          <a:solidFill>
            <a:srgbClr val="F79646">
              <a:lumMod val="7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0" name="Прямоугольник с одним скругленным углом 19"/>
          <p:cNvSpPr/>
          <p:nvPr/>
        </p:nvSpPr>
        <p:spPr>
          <a:xfrm>
            <a:off x="4917962" y="1750219"/>
            <a:ext cx="914400" cy="571500"/>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2023</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Горизонтальный свиток 20"/>
          <p:cNvSpPr/>
          <p:nvPr/>
        </p:nvSpPr>
        <p:spPr>
          <a:xfrm>
            <a:off x="4357688" y="2214563"/>
            <a:ext cx="2214562" cy="1033463"/>
          </a:xfrm>
          <a:prstGeom prst="horizontalScroll">
            <a:avLst/>
          </a:prstGeom>
          <a:solidFill>
            <a:srgbClr val="C0504D">
              <a:lumMod val="60000"/>
              <a:lumOff val="40000"/>
            </a:srgbClr>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32 726,5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Горизонтальный свиток 21"/>
          <p:cNvSpPr/>
          <p:nvPr/>
        </p:nvSpPr>
        <p:spPr>
          <a:xfrm>
            <a:off x="4357688" y="3412332"/>
            <a:ext cx="2107406" cy="1033462"/>
          </a:xfrm>
          <a:prstGeom prst="horizontalScroll">
            <a:avLst/>
          </a:prstGeom>
          <a:solidFill>
            <a:srgbClr val="C0504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32 726,5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Горизонтальный свиток 22"/>
          <p:cNvSpPr/>
          <p:nvPr/>
        </p:nvSpPr>
        <p:spPr>
          <a:xfrm>
            <a:off x="4464844" y="4836038"/>
            <a:ext cx="2000250" cy="1033463"/>
          </a:xfrm>
          <a:prstGeom prst="horizontalScroll">
            <a:avLst/>
          </a:prstGeom>
          <a:solidFill>
            <a:srgbClr val="92D05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
        <p:nvSpPr>
          <p:cNvPr id="24" name="Прямоугольник с одним скругленным углом 23"/>
          <p:cNvSpPr/>
          <p:nvPr/>
        </p:nvSpPr>
        <p:spPr>
          <a:xfrm>
            <a:off x="7472363" y="1781234"/>
            <a:ext cx="914400" cy="642938"/>
          </a:xfrm>
          <a:prstGeom prst="round1Rect">
            <a:avLst/>
          </a:prstGeom>
          <a:solidFill>
            <a:sysClr val="windowText" lastClr="000000">
              <a:lumMod val="50000"/>
              <a:lumOff val="50000"/>
            </a:sys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 lastClr="FFFFFF"/>
                </a:solidFill>
                <a:effectLst/>
                <a:uLnTx/>
                <a:uFillTx/>
                <a:latin typeface="Calibri"/>
                <a:ea typeface="+mn-ea"/>
                <a:cs typeface="+mn-cs"/>
              </a:rPr>
              <a:t> на </a:t>
            </a:r>
            <a:r>
              <a:rPr kumimoji="0" lang="ru-RU" sz="1800" b="0" i="0" u="none" strike="noStrike" kern="0" cap="none" spc="0" normalizeH="0" baseline="0" noProof="0" dirty="0" smtClean="0">
                <a:ln>
                  <a:noFill/>
                </a:ln>
                <a:solidFill>
                  <a:sysClr val="window" lastClr="FFFFFF"/>
                </a:solidFill>
                <a:effectLst/>
                <a:uLnTx/>
                <a:uFillTx/>
                <a:latin typeface="Calibri"/>
                <a:ea typeface="+mn-ea"/>
                <a:cs typeface="+mn-cs"/>
              </a:rPr>
              <a:t>2024</a:t>
            </a:r>
            <a:endParaRPr kumimoji="0" lang="ru-RU"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Горизонтальный свиток 24"/>
          <p:cNvSpPr/>
          <p:nvPr/>
        </p:nvSpPr>
        <p:spPr>
          <a:xfrm>
            <a:off x="6929438" y="2218624"/>
            <a:ext cx="2000250" cy="1000125"/>
          </a:xfrm>
          <a:prstGeom prst="horizontalScroll">
            <a:avLst/>
          </a:prstGeom>
          <a:solidFill>
            <a:srgbClr val="00B050"/>
          </a:solidFill>
          <a:ln w="25400" cap="flat" cmpd="sng" algn="ctr">
            <a:solidFill>
              <a:srgbClr val="1F497D">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chemeClr val="bg1"/>
                </a:solidFill>
                <a:effectLst/>
                <a:uLnTx/>
                <a:uFillTx/>
                <a:latin typeface="Calibri"/>
                <a:ea typeface="+mn-ea"/>
                <a:cs typeface="+mn-cs"/>
              </a:rPr>
              <a:t>33 258,8 тыс.руб</a:t>
            </a:r>
            <a:endParaRPr kumimoji="0" lang="ru-RU" sz="1800" b="1" i="0" u="none" strike="noStrike" kern="0" cap="none" spc="0" normalizeH="0" baseline="0" noProof="0" dirty="0">
              <a:ln>
                <a:noFill/>
              </a:ln>
              <a:solidFill>
                <a:schemeClr val="bg1"/>
              </a:solidFill>
              <a:effectLst/>
              <a:uLnTx/>
              <a:uFillTx/>
              <a:latin typeface="Calibri"/>
              <a:ea typeface="+mn-ea"/>
              <a:cs typeface="+mn-cs"/>
            </a:endParaRPr>
          </a:p>
        </p:txBody>
      </p:sp>
      <p:sp>
        <p:nvSpPr>
          <p:cNvPr id="26" name="Горизонтальный свиток 25"/>
          <p:cNvSpPr/>
          <p:nvPr/>
        </p:nvSpPr>
        <p:spPr>
          <a:xfrm>
            <a:off x="6925855" y="3412332"/>
            <a:ext cx="2000250" cy="1033462"/>
          </a:xfrm>
          <a:prstGeom prst="horizontalScroll">
            <a:avLst/>
          </a:prstGeom>
          <a:solidFill>
            <a:srgbClr val="00B0F0"/>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33 258,8 тыс.руб</a:t>
            </a:r>
            <a:endParaRPr kumimoji="0" lang="ru-RU" sz="18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7" name="Горизонтальный свиток 26"/>
          <p:cNvSpPr/>
          <p:nvPr/>
        </p:nvSpPr>
        <p:spPr>
          <a:xfrm>
            <a:off x="6925855" y="4836038"/>
            <a:ext cx="2000250" cy="1033462"/>
          </a:xfrm>
          <a:prstGeom prst="horizontalScroll">
            <a:avLst/>
          </a:prstGeom>
          <a:solidFill>
            <a:srgbClr val="F79646">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ysClr val="window" lastClr="FFFFFF"/>
                </a:solidFill>
                <a:effectLst/>
                <a:uLnTx/>
                <a:uFillTx/>
                <a:latin typeface="Calibri"/>
                <a:ea typeface="+mn-ea"/>
                <a:cs typeface="+mn-cs"/>
              </a:rPr>
              <a:t>0,0 </a:t>
            </a:r>
            <a:r>
              <a:rPr kumimoji="0" lang="ru-RU" sz="1800" b="1" i="0" u="none" strike="noStrike" kern="0" cap="none" spc="0" normalizeH="0" baseline="0" noProof="0" dirty="0">
                <a:ln>
                  <a:noFill/>
                </a:ln>
                <a:solidFill>
                  <a:sysClr val="window" lastClr="FFFFFF"/>
                </a:solidFill>
                <a:effectLst/>
                <a:uLnTx/>
                <a:uFillTx/>
                <a:latin typeface="Calibri"/>
                <a:ea typeface="+mn-ea"/>
                <a:cs typeface="+mn-cs"/>
              </a:rPr>
              <a:t>тыс.руб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a:t>
              </a:r>
              <a:r>
                <a:rPr lang="ru-RU" sz="3600" dirty="0" smtClean="0"/>
                <a:t>доходов  </a:t>
              </a:r>
              <a:r>
                <a:rPr lang="ru-RU" sz="3600" dirty="0"/>
                <a:t>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709802892"/>
              </p:ext>
            </p:extLst>
          </p:nvPr>
        </p:nvGraphicFramePr>
        <p:xfrm>
          <a:off x="179512" y="1052736"/>
          <a:ext cx="8713788" cy="5194712"/>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8 196,8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8 667,7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8 930,0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16 759,4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66,7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23 910,4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24 174,4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25 099,0</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32 726,5</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33 258,8</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8 196,8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8 667,7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8 930,0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4 </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857,5</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5 232,0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5 398,9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1 230,9</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1 303,4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1 373,9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598,4</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622,3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647,2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395556913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Диаграмма 12"/>
          <p:cNvGraphicFramePr/>
          <p:nvPr>
            <p:extLst>
              <p:ext uri="{D42A27DB-BD31-4B8C-83A1-F6EECF244321}">
                <p14:modId xmlns:p14="http://schemas.microsoft.com/office/powerpoint/2010/main" val="525740248"/>
              </p:ext>
            </p:extLst>
          </p:nvPr>
        </p:nvGraphicFramePr>
        <p:xfrm>
          <a:off x="6072411" y="3356992"/>
          <a:ext cx="2923728" cy="310879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a:t>
              </a:r>
              <a:r>
                <a:rPr lang="ru-RU" sz="3600" dirty="0" smtClean="0"/>
                <a:t>бюджета</a:t>
              </a:r>
              <a:endParaRPr lang="ru-RU" sz="3600" dirty="0"/>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788000246"/>
              </p:ext>
            </p:extLst>
          </p:nvPr>
        </p:nvGraphicFramePr>
        <p:xfrm>
          <a:off x="274638" y="1639790"/>
          <a:ext cx="8799512" cy="3521671"/>
        </p:xfrm>
        <a:graphic>
          <a:graphicData uri="http://schemas.openxmlformats.org/drawingml/2006/table">
            <a:tbl>
              <a:tblPr/>
              <a:tblGrid>
                <a:gridCol w="2433637"/>
                <a:gridCol w="923925"/>
                <a:gridCol w="782638"/>
                <a:gridCol w="854075"/>
                <a:gridCol w="923925"/>
                <a:gridCol w="2881312"/>
              </a:tblGrid>
              <a:tr h="5038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тыс.руб.)</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2022</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2022</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142,8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148,4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3">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а также средства от продажи права на заключение договоров аренды за земли, находящиеся в собственности сельских поселений (за исключением земельных участков муниципальных бюджетных и автономных учреждений)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126,5</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131,6</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21,9</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22,8</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1824793293"/>
              </p:ext>
            </p:extLst>
          </p:nvPr>
        </p:nvGraphicFramePr>
        <p:xfrm>
          <a:off x="6300192" y="2132856"/>
          <a:ext cx="2712046" cy="299476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4370</TotalTime>
  <Words>1040</Words>
  <Application>Microsoft Office PowerPoint</Application>
  <PresentationFormat>Экран (4:3)</PresentationFormat>
  <Paragraphs>231</Paragraphs>
  <Slides>14</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О проекте БЮДЖЕТа ДУБОВСКОГО СЕЛЬСКОГО ПОСЕЛЕНИЯ ДУБОВСКОГО РАЙОНА НА 2022 ГОД И НА ПЛАНОВЫЙ ПЕРИОД 2023 И 2024 ГОДОВ</vt:lpstr>
      <vt:lpstr>Презентация PowerPoint</vt:lpstr>
      <vt:lpstr>   </vt:lpstr>
      <vt:lpstr>Основные понятия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339</cp:revision>
  <dcterms:created xsi:type="dcterms:W3CDTF">2013-11-12T07:49:12Z</dcterms:created>
  <dcterms:modified xsi:type="dcterms:W3CDTF">2022-01-14T13:28:02Z</dcterms:modified>
</cp:coreProperties>
</file>